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57" r:id="rId4"/>
    <p:sldId id="260" r:id="rId5"/>
    <p:sldId id="264" r:id="rId6"/>
    <p:sldId id="267" r:id="rId7"/>
    <p:sldId id="266"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53357" autoAdjust="0"/>
  </p:normalViewPr>
  <p:slideViewPr>
    <p:cSldViewPr snapToGrid="0">
      <p:cViewPr varScale="1">
        <p:scale>
          <a:sx n="49" d="100"/>
          <a:sy n="49" d="100"/>
        </p:scale>
        <p:origin x="15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0C400E-4C4A-4D56-81F0-67BB99BCBB43}" type="datetimeFigureOut">
              <a:rPr lang="en-GB" smtClean="0"/>
              <a:t>24/11/2016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B61CE-FD73-49FD-878C-5887ED4BF97E}" type="slidenum">
              <a:rPr lang="en-GB" smtClean="0"/>
              <a:t>‹#›</a:t>
            </a:fld>
            <a:endParaRPr lang="en-GB"/>
          </a:p>
        </p:txBody>
      </p:sp>
    </p:spTree>
    <p:extLst>
      <p:ext uri="{BB962C8B-B14F-4D97-AF65-F5344CB8AC3E}">
        <p14:creationId xmlns:p14="http://schemas.microsoft.com/office/powerpoint/2010/main" val="635031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GB" dirty="0" smtClean="0">
                <a:effectLst/>
              </a:rPr>
              <a:t>ANSWER</a:t>
            </a:r>
          </a:p>
          <a:p>
            <a:pPr marL="0" indent="0">
              <a:buFont typeface="+mj-lt"/>
              <a:buNone/>
            </a:pPr>
            <a:endParaRPr lang="en-GB" dirty="0" smtClean="0">
              <a:effectLst/>
            </a:endParaRPr>
          </a:p>
          <a:p>
            <a:pPr marL="0" indent="0">
              <a:buFont typeface="+mj-lt"/>
              <a:buNone/>
            </a:pPr>
            <a:r>
              <a:rPr lang="en-GB" dirty="0" smtClean="0"/>
              <a:t>Tina gives Tony 70p.</a:t>
            </a:r>
            <a:br>
              <a:rPr lang="en-GB" dirty="0" smtClean="0"/>
            </a:br>
            <a:r>
              <a:rPr lang="en-GB" dirty="0" smtClean="0"/>
              <a:t/>
            </a:r>
            <a:br>
              <a:rPr lang="en-GB" dirty="0" smtClean="0"/>
            </a:br>
            <a:r>
              <a:rPr lang="en-GB" dirty="0" smtClean="0"/>
              <a:t>Let </a:t>
            </a:r>
            <a:r>
              <a:rPr lang="en-GB" sz="1200" i="1" kern="1200" dirty="0" smtClean="0">
                <a:solidFill>
                  <a:schemeClr val="tx1"/>
                </a:solidFill>
                <a:effectLst/>
                <a:latin typeface="+mn-lt"/>
                <a:ea typeface="+mn-ea"/>
                <a:cs typeface="+mn-cs"/>
              </a:rPr>
              <a:t>x</a:t>
            </a:r>
            <a:r>
              <a:rPr lang="en-GB" dirty="0" smtClean="0"/>
              <a:t> be the amount Tony owes Tina (which will be negative if Tina owes Tony).</a:t>
            </a:r>
            <a:br>
              <a:rPr lang="en-GB" dirty="0" smtClean="0"/>
            </a:br>
            <a:r>
              <a:rPr lang="en-GB" dirty="0" smtClean="0"/>
              <a:t>Tony owes Tina 40p: </a:t>
            </a:r>
            <a:r>
              <a:rPr lang="en-GB" sz="1200" i="1" kern="1200" dirty="0" smtClean="0">
                <a:solidFill>
                  <a:schemeClr val="tx1"/>
                </a:solidFill>
                <a:effectLst/>
                <a:latin typeface="+mn-lt"/>
                <a:ea typeface="+mn-ea"/>
                <a:cs typeface="+mn-cs"/>
              </a:rPr>
              <a:t>x</a:t>
            </a:r>
            <a:r>
              <a:rPr lang="en-GB" sz="1200" i="0" kern="1200" dirty="0" smtClean="0">
                <a:solidFill>
                  <a:schemeClr val="tx1"/>
                </a:solidFill>
                <a:effectLst/>
                <a:latin typeface="+mn-lt"/>
                <a:ea typeface="+mn-ea"/>
                <a:cs typeface="+mn-cs"/>
              </a:rPr>
              <a:t>=40</a:t>
            </a:r>
            <a:r>
              <a:rPr lang="en-GB" dirty="0" smtClean="0"/>
              <a:t> .</a:t>
            </a:r>
            <a:br>
              <a:rPr lang="en-GB" dirty="0" smtClean="0"/>
            </a:br>
            <a:r>
              <a:rPr lang="en-GB" dirty="0" smtClean="0"/>
              <a:t>Tina borrows 50p from Tony: </a:t>
            </a:r>
            <a:r>
              <a:rPr lang="en-GB" sz="1200" i="1" kern="1200" dirty="0" smtClean="0">
                <a:solidFill>
                  <a:schemeClr val="tx1"/>
                </a:solidFill>
                <a:effectLst/>
                <a:latin typeface="+mn-lt"/>
                <a:ea typeface="+mn-ea"/>
                <a:cs typeface="+mn-cs"/>
              </a:rPr>
              <a:t>x</a:t>
            </a:r>
            <a:r>
              <a:rPr lang="en-GB" sz="1200" i="0" kern="1200" dirty="0" smtClean="0">
                <a:solidFill>
                  <a:schemeClr val="tx1"/>
                </a:solidFill>
                <a:effectLst/>
                <a:latin typeface="+mn-lt"/>
                <a:ea typeface="+mn-ea"/>
                <a:cs typeface="+mn-cs"/>
              </a:rPr>
              <a:t>=−10</a:t>
            </a:r>
            <a:r>
              <a:rPr lang="en-GB" dirty="0" smtClean="0"/>
              <a:t> </a:t>
            </a:r>
            <a:br>
              <a:rPr lang="en-GB" dirty="0" smtClean="0"/>
            </a:br>
            <a:r>
              <a:rPr lang="en-GB" dirty="0" smtClean="0"/>
              <a:t>Tony gives Tina 60p: </a:t>
            </a:r>
            <a:r>
              <a:rPr lang="en-GB" sz="1200" i="1" kern="1200" dirty="0" smtClean="0">
                <a:solidFill>
                  <a:schemeClr val="tx1"/>
                </a:solidFill>
                <a:effectLst/>
                <a:latin typeface="+mn-lt"/>
                <a:ea typeface="+mn-ea"/>
                <a:cs typeface="+mn-cs"/>
              </a:rPr>
              <a:t>x</a:t>
            </a:r>
            <a:r>
              <a:rPr lang="en-GB" sz="1200" i="0" kern="1200" dirty="0" smtClean="0">
                <a:solidFill>
                  <a:schemeClr val="tx1"/>
                </a:solidFill>
                <a:effectLst/>
                <a:latin typeface="+mn-lt"/>
                <a:ea typeface="+mn-ea"/>
                <a:cs typeface="+mn-cs"/>
              </a:rPr>
              <a:t>=−70</a:t>
            </a:r>
            <a:r>
              <a:rPr lang="en-GB" dirty="0" smtClean="0"/>
              <a:t> .</a:t>
            </a:r>
            <a:br>
              <a:rPr lang="en-GB" dirty="0" smtClean="0"/>
            </a:br>
            <a:r>
              <a:rPr lang="en-GB" dirty="0" smtClean="0"/>
              <a:t>So Tina owes Tony 70p.</a:t>
            </a:r>
            <a:br>
              <a:rPr lang="en-GB" dirty="0" smtClean="0"/>
            </a:br>
            <a:endParaRPr lang="en-GB" dirty="0" smtClean="0">
              <a:effectLst/>
            </a:endParaRPr>
          </a:p>
        </p:txBody>
      </p:sp>
      <p:sp>
        <p:nvSpPr>
          <p:cNvPr id="4" name="Slide Number Placeholder 3"/>
          <p:cNvSpPr>
            <a:spLocks noGrp="1"/>
          </p:cNvSpPr>
          <p:nvPr>
            <p:ph type="sldNum" sz="quarter" idx="10"/>
          </p:nvPr>
        </p:nvSpPr>
        <p:spPr/>
        <p:txBody>
          <a:bodyPr/>
          <a:lstStyle/>
          <a:p>
            <a:fld id="{D5CB61CE-FD73-49FD-878C-5887ED4BF97E}" type="slidenum">
              <a:rPr lang="en-GB" smtClean="0"/>
              <a:t>3</a:t>
            </a:fld>
            <a:endParaRPr lang="en-GB"/>
          </a:p>
        </p:txBody>
      </p:sp>
    </p:spTree>
    <p:extLst>
      <p:ext uri="{BB962C8B-B14F-4D97-AF65-F5344CB8AC3E}">
        <p14:creationId xmlns:p14="http://schemas.microsoft.com/office/powerpoint/2010/main" val="247712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ANSWER</a:t>
            </a:r>
          </a:p>
          <a:p>
            <a:endParaRPr lang="en-GB" dirty="0" smtClean="0">
              <a:solidFill>
                <a:srgbClr val="FF0000"/>
              </a:solidFill>
            </a:endParaRPr>
          </a:p>
          <a:p>
            <a:r>
              <a:rPr lang="en-GB" b="1" dirty="0" smtClean="0"/>
              <a:t>Working it out by thinking about the numbers</a:t>
            </a:r>
            <a:r>
              <a:rPr lang="en-GB" dirty="0" smtClean="0"/>
              <a:t/>
            </a:r>
            <a:br>
              <a:rPr lang="en-GB" dirty="0" smtClean="0"/>
            </a:br>
            <a:r>
              <a:rPr lang="en-GB" dirty="0" smtClean="0"/>
              <a:t>While Brian is still a teenager, his age can only be the reverse of his father's age if his father's age ends in 1. But that won't happen again until Brian's father is 51, which is 10 years away - and Brian will be 24 by then, not a teenager any more.</a:t>
            </a:r>
            <a:br>
              <a:rPr lang="en-GB" dirty="0" smtClean="0"/>
            </a:br>
            <a:r>
              <a:rPr lang="en-GB" dirty="0" smtClean="0"/>
              <a:t/>
            </a:r>
            <a:br>
              <a:rPr lang="en-GB" dirty="0" smtClean="0"/>
            </a:br>
            <a:r>
              <a:rPr lang="en-GB" dirty="0" smtClean="0"/>
              <a:t>While Brian is in his twenties, his age can only be the reverse of his father's age if his father's age ends in 2. That will happen when Brian's father is 42, which is 1 year away - so Brian will only be 15 by then, which is not the reverse of 42. It will happen again when Brian's father is 52, which is 11 years away - so Brian will be 14 + 11 = 25 by then, which is the reverse of 52.</a:t>
            </a:r>
            <a:br>
              <a:rPr lang="en-GB" dirty="0" smtClean="0"/>
            </a:br>
            <a:r>
              <a:rPr lang="en-GB" dirty="0" smtClean="0"/>
              <a:t/>
            </a:r>
            <a:br>
              <a:rPr lang="en-GB" dirty="0" smtClean="0"/>
            </a:br>
            <a:r>
              <a:rPr lang="en-GB" dirty="0" smtClean="0"/>
              <a:t>So the next time that Brian's age is the reverse of his father's age, Brian will be 25.</a:t>
            </a:r>
            <a:br>
              <a:rPr lang="en-GB" dirty="0" smtClean="0"/>
            </a:br>
            <a:endParaRPr lang="en-GB" dirty="0" smtClean="0">
              <a:solidFill>
                <a:srgbClr val="FF0000"/>
              </a:solidFill>
            </a:endParaRPr>
          </a:p>
        </p:txBody>
      </p:sp>
      <p:sp>
        <p:nvSpPr>
          <p:cNvPr id="4" name="Slide Number Placeholder 3"/>
          <p:cNvSpPr>
            <a:spLocks noGrp="1"/>
          </p:cNvSpPr>
          <p:nvPr>
            <p:ph type="sldNum" sz="quarter" idx="10"/>
          </p:nvPr>
        </p:nvSpPr>
        <p:spPr/>
        <p:txBody>
          <a:bodyPr/>
          <a:lstStyle/>
          <a:p>
            <a:fld id="{D5CB61CE-FD73-49FD-878C-5887ED4BF97E}" type="slidenum">
              <a:rPr lang="en-GB" smtClean="0"/>
              <a:t>4</a:t>
            </a:fld>
            <a:endParaRPr lang="en-GB"/>
          </a:p>
        </p:txBody>
      </p:sp>
    </p:spTree>
    <p:extLst>
      <p:ext uri="{BB962C8B-B14F-4D97-AF65-F5344CB8AC3E}">
        <p14:creationId xmlns:p14="http://schemas.microsoft.com/office/powerpoint/2010/main" val="15426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 </a:t>
            </a:r>
            <a:endParaRPr lang="en-GB" dirty="0" smtClean="0"/>
          </a:p>
          <a:p>
            <a:endParaRPr lang="en-GB" dirty="0" smtClean="0"/>
          </a:p>
          <a:p>
            <a:r>
              <a:rPr lang="en-GB" dirty="0" smtClean="0"/>
              <a:t>There are 24 arrangements of the letters in the word ANGLE with A as the first letter (the number of ways of arranging the other 4 letters is </a:t>
            </a:r>
            <a:r>
              <a:rPr lang="en-GB" sz="1200" i="0" kern="1200" dirty="0" smtClean="0">
                <a:solidFill>
                  <a:schemeClr val="tx1"/>
                </a:solidFill>
                <a:effectLst/>
                <a:latin typeface="+mn-lt"/>
                <a:ea typeface="+mn-ea"/>
                <a:cs typeface="+mn-cs"/>
              </a:rPr>
              <a:t>4×3×2×1</a:t>
            </a:r>
            <a:r>
              <a:rPr lang="en-GB" dirty="0" smtClean="0"/>
              <a:t> ). In alphabetical order AEGLN is first and ANLGE is last. ANLEG is the 23rd and hence ANGLE is in the 22nd position on the list.</a:t>
            </a:r>
            <a:endParaRPr lang="en-GB" dirty="0" smtClean="0"/>
          </a:p>
        </p:txBody>
      </p:sp>
      <p:sp>
        <p:nvSpPr>
          <p:cNvPr id="4" name="Slide Number Placeholder 3"/>
          <p:cNvSpPr>
            <a:spLocks noGrp="1"/>
          </p:cNvSpPr>
          <p:nvPr>
            <p:ph type="sldNum" sz="quarter" idx="10"/>
          </p:nvPr>
        </p:nvSpPr>
        <p:spPr/>
        <p:txBody>
          <a:bodyPr/>
          <a:lstStyle/>
          <a:p>
            <a:fld id="{D5CB61CE-FD73-49FD-878C-5887ED4BF97E}" type="slidenum">
              <a:rPr lang="en-GB" smtClean="0"/>
              <a:t>5</a:t>
            </a:fld>
            <a:endParaRPr lang="en-GB"/>
          </a:p>
        </p:txBody>
      </p:sp>
    </p:spTree>
    <p:extLst>
      <p:ext uri="{BB962C8B-B14F-4D97-AF65-F5344CB8AC3E}">
        <p14:creationId xmlns:p14="http://schemas.microsoft.com/office/powerpoint/2010/main" val="1633790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ANSWER</a:t>
            </a:r>
          </a:p>
          <a:p>
            <a:endParaRPr lang="en-GB" dirty="0" smtClean="0">
              <a:solidFill>
                <a:srgbClr val="FF0000"/>
              </a:solidFill>
            </a:endParaRPr>
          </a:p>
          <a:p>
            <a:r>
              <a:rPr lang="en-GB" b="1" dirty="0" smtClean="0"/>
              <a:t>Working it out by thinking about the numbers</a:t>
            </a:r>
            <a:r>
              <a:rPr lang="en-GB" dirty="0" smtClean="0"/>
              <a:t/>
            </a:r>
            <a:br>
              <a:rPr lang="en-GB" dirty="0" smtClean="0"/>
            </a:br>
            <a:r>
              <a:rPr lang="en-GB" dirty="0" smtClean="0"/>
              <a:t>While Brian is still a teenager, his age can only be the reverse of his father's age if his father's age ends in 1. But that won't happen again until Brian's father is 51, which is 10 years away - and Brian will be 24 by then, not a teenager any more.</a:t>
            </a:r>
            <a:br>
              <a:rPr lang="en-GB" dirty="0" smtClean="0"/>
            </a:br>
            <a:r>
              <a:rPr lang="en-GB" dirty="0" smtClean="0"/>
              <a:t/>
            </a:r>
            <a:br>
              <a:rPr lang="en-GB" dirty="0" smtClean="0"/>
            </a:br>
            <a:r>
              <a:rPr lang="en-GB" dirty="0" smtClean="0"/>
              <a:t>While Brian is in his twenties, his age can only be the reverse of his father's age if his father's age ends in 2. That will happen when Brian's father is 42, which is 1 year away - so Brian will only be 15 by then, which is not the reverse of 42. It will happen again when Brian's father is 52, which is 11 years away - so Brian will be 14 + 11 = 25 by then, which is the reverse of 52.</a:t>
            </a:r>
            <a:br>
              <a:rPr lang="en-GB" dirty="0" smtClean="0"/>
            </a:br>
            <a:r>
              <a:rPr lang="en-GB" dirty="0" smtClean="0"/>
              <a:t/>
            </a:r>
            <a:br>
              <a:rPr lang="en-GB" dirty="0" smtClean="0"/>
            </a:br>
            <a:r>
              <a:rPr lang="en-GB" dirty="0" smtClean="0"/>
              <a:t>So the next time that Brian's age is the reverse of his father's age, Brian will be 25.</a:t>
            </a:r>
            <a:br>
              <a:rPr lang="en-GB" dirty="0" smtClean="0"/>
            </a:br>
            <a:endParaRPr lang="en-GB" dirty="0" smtClean="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D5CB61CE-FD73-49FD-878C-5887ED4BF97E}" type="slidenum">
              <a:rPr lang="en-GB" smtClean="0"/>
              <a:t>6</a:t>
            </a:fld>
            <a:endParaRPr lang="en-GB"/>
          </a:p>
        </p:txBody>
      </p:sp>
    </p:spTree>
    <p:extLst>
      <p:ext uri="{BB962C8B-B14F-4D97-AF65-F5344CB8AC3E}">
        <p14:creationId xmlns:p14="http://schemas.microsoft.com/office/powerpoint/2010/main" val="274683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There are 24 arrangements of the letters in the word ANGLE with A as the first letter (the number of ways of arranging the other 4 letters is </a:t>
            </a:r>
            <a:r>
              <a:rPr lang="en-GB" sz="1200" i="0" kern="1200" dirty="0" smtClean="0">
                <a:solidFill>
                  <a:schemeClr val="tx1"/>
                </a:solidFill>
                <a:effectLst/>
                <a:latin typeface="+mn-lt"/>
                <a:ea typeface="+mn-ea"/>
                <a:cs typeface="+mn-cs"/>
              </a:rPr>
              <a:t>4×3×2×1</a:t>
            </a:r>
            <a:r>
              <a:rPr lang="en-GB" dirty="0" smtClean="0"/>
              <a:t> ). In alphabetical order AEGLN is first and ANLGE is last. ANLEG is the 23rd and hence ANGLE is in the 22nd position on the list.</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a:r>
            <a:br>
              <a:rPr lang="en-GB" dirty="0" smtClean="0"/>
            </a:br>
            <a:endParaRPr lang="en-GB" dirty="0" smtClean="0"/>
          </a:p>
          <a:p>
            <a:r>
              <a:rPr lang="en-GB" dirty="0" smtClean="0"/>
              <a:t/>
            </a:r>
            <a:br>
              <a:rPr lang="en-GB" dirty="0" smtClean="0"/>
            </a:br>
            <a:endParaRPr lang="en-GB" dirty="0" smtClean="0"/>
          </a:p>
        </p:txBody>
      </p:sp>
      <p:sp>
        <p:nvSpPr>
          <p:cNvPr id="4" name="Slide Number Placeholder 3"/>
          <p:cNvSpPr>
            <a:spLocks noGrp="1"/>
          </p:cNvSpPr>
          <p:nvPr>
            <p:ph type="sldNum" sz="quarter" idx="10"/>
          </p:nvPr>
        </p:nvSpPr>
        <p:spPr/>
        <p:txBody>
          <a:bodyPr/>
          <a:lstStyle/>
          <a:p>
            <a:fld id="{D5CB61CE-FD73-49FD-878C-5887ED4BF97E}" type="slidenum">
              <a:rPr lang="en-GB" smtClean="0"/>
              <a:t>7</a:t>
            </a:fld>
            <a:endParaRPr lang="en-GB"/>
          </a:p>
        </p:txBody>
      </p:sp>
    </p:spTree>
    <p:extLst>
      <p:ext uri="{BB962C8B-B14F-4D97-AF65-F5344CB8AC3E}">
        <p14:creationId xmlns:p14="http://schemas.microsoft.com/office/powerpoint/2010/main" val="250337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smtClean="0"/>
                  <a:t>ANSWER:</a:t>
                </a:r>
              </a:p>
              <a:p>
                <a:endParaRPr lang="en-GB" dirty="0" smtClean="0"/>
              </a:p>
              <a:p>
                <a:r>
                  <a:rPr lang="en-GB" dirty="0" smtClean="0"/>
                  <a:t>Thank you Abdul for this solution. The 2-digit number is either </a:t>
                </a:r>
                <a:r>
                  <a:rPr lang="en-GB" sz="1200" i="0" kern="1200" dirty="0" smtClean="0">
                    <a:solidFill>
                      <a:schemeClr val="tx1"/>
                    </a:solidFill>
                    <a:effectLst/>
                    <a:latin typeface="+mn-lt"/>
                    <a:ea typeface="+mn-ea"/>
                    <a:cs typeface="+mn-cs"/>
                  </a:rPr>
                  <a:t>65</a:t>
                </a:r>
                <a:r>
                  <a:rPr lang="en-GB" dirty="0" smtClean="0"/>
                  <a:t> or </a:t>
                </a:r>
                <a:r>
                  <a:rPr lang="en-GB" sz="1200" i="0" kern="1200" dirty="0" smtClean="0">
                    <a:solidFill>
                      <a:schemeClr val="tx1"/>
                    </a:solidFill>
                    <a:effectLst/>
                    <a:latin typeface="+mn-lt"/>
                    <a:ea typeface="+mn-ea"/>
                    <a:cs typeface="+mn-cs"/>
                  </a:rPr>
                  <a:t>56</a:t>
                </a:r>
                <a:r>
                  <a:rPr lang="en-GB" dirty="0" smtClean="0"/>
                  <a:t> .</a:t>
                </a:r>
              </a:p>
              <a:p>
                <a:endParaRPr lang="en-GB" b="1" dirty="0" smtClean="0"/>
              </a:p>
              <a:p>
                <a:r>
                  <a:rPr lang="en-GB" b="1" dirty="0" smtClean="0"/>
                  <a:t>Proof:</a:t>
                </a:r>
              </a:p>
              <a:p>
                <a:endParaRPr lang="en-GB" b="1" dirty="0" smtClean="0"/>
              </a:p>
              <a:p>
                <a:r>
                  <a:rPr lang="en-GB" dirty="0" smtClean="0"/>
                  <a:t>Any 2-digit number can be represented as </a:t>
                </a:r>
                <a:r>
                  <a:rPr lang="en-GB" sz="1200" i="0" kern="1200" dirty="0" smtClean="0">
                    <a:solidFill>
                      <a:schemeClr val="tx1"/>
                    </a:solidFill>
                    <a:effectLst/>
                    <a:latin typeface="+mn-lt"/>
                    <a:ea typeface="+mn-ea"/>
                    <a:cs typeface="+mn-cs"/>
                  </a:rPr>
                  <a:t>10</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b</a:t>
                </a:r>
                <a:r>
                  <a:rPr lang="en-GB" dirty="0" smtClean="0"/>
                  <a:t> . We need </a:t>
                </a:r>
                <a:r>
                  <a:rPr lang="en-GB" sz="1200" i="0" kern="1200" dirty="0" smtClean="0">
                    <a:solidFill>
                      <a:schemeClr val="tx1"/>
                    </a:solidFill>
                    <a:effectLst/>
                    <a:latin typeface="+mn-lt"/>
                    <a:ea typeface="+mn-ea"/>
                    <a:cs typeface="+mn-cs"/>
                  </a:rPr>
                  <a:t>(10</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)2−(10</a:t>
                </a:r>
                <a:r>
                  <a:rPr lang="en-GB" sz="1200" i="1" kern="1200" dirty="0"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)2=99</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2−99</a:t>
                </a:r>
                <a:r>
                  <a:rPr lang="en-GB" sz="1200" i="1" kern="1200" dirty="0"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2=9×11×(</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2−</a:t>
                </a:r>
                <a:r>
                  <a:rPr lang="en-GB" sz="1200" i="1" kern="1200" dirty="0"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2)</a:t>
                </a:r>
                <a:r>
                  <a:rPr lang="en-GB" dirty="0" smtClean="0"/>
                  <a:t> to be a square.</a:t>
                </a:r>
              </a:p>
              <a:p>
                <a:endParaRPr lang="en-GB" dirty="0" smtClean="0"/>
              </a:p>
              <a:p>
                <a:r>
                  <a:rPr lang="en-GB" dirty="0" smtClean="0"/>
                  <a:t>This means that </a:t>
                </a:r>
                <a:r>
                  <a:rPr lang="en-GB" sz="1200" i="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2−</a:t>
                </a:r>
                <a:r>
                  <a:rPr lang="en-GB" sz="1200" i="1" kern="1200" dirty="0"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2)</a:t>
                </a:r>
                <a:r>
                  <a:rPr lang="en-GB" dirty="0" smtClean="0"/>
                  <a:t> must be 11 and so </a:t>
                </a:r>
                <a:r>
                  <a:rPr lang="en-GB" sz="1200" i="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a:t>
                </a:r>
                <a:r>
                  <a:rPr lang="en-GB" sz="1200" i="1" kern="1200" dirty="0" err="1" smtClean="0">
                    <a:solidFill>
                      <a:schemeClr val="tx1"/>
                    </a:solidFill>
                    <a:effectLst/>
                    <a:latin typeface="+mn-lt"/>
                    <a:ea typeface="+mn-ea"/>
                    <a:cs typeface="+mn-cs"/>
                  </a:rPr>
                  <a:t>a</a:t>
                </a:r>
                <a:r>
                  <a:rPr lang="en-GB" sz="1200" i="0" kern="1200" dirty="0" err="1" smtClean="0">
                    <a:solidFill>
                      <a:schemeClr val="tx1"/>
                    </a:solidFill>
                    <a:effectLst/>
                    <a:latin typeface="+mn-lt"/>
                    <a:ea typeface="+mn-ea"/>
                    <a:cs typeface="+mn-cs"/>
                  </a:rPr>
                  <a:t>+</a:t>
                </a:r>
                <a:r>
                  <a:rPr lang="en-GB" sz="1200" i="1" kern="1200" dirty="0" err="1"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)=11</a:t>
                </a:r>
                <a:r>
                  <a:rPr lang="en-GB" dirty="0" smtClean="0"/>
                  <a:t> making, </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=1</a:t>
                </a:r>
                <a:r>
                  <a:rPr lang="en-GB" dirty="0" smtClean="0"/>
                  <a:t> and </a:t>
                </a:r>
                <a:r>
                  <a:rPr lang="en-GB" sz="1200" i="1" kern="1200" dirty="0" err="1" smtClean="0">
                    <a:solidFill>
                      <a:schemeClr val="tx1"/>
                    </a:solidFill>
                    <a:effectLst/>
                    <a:latin typeface="+mn-lt"/>
                    <a:ea typeface="+mn-ea"/>
                    <a:cs typeface="+mn-cs"/>
                  </a:rPr>
                  <a:t>a</a:t>
                </a:r>
                <a:r>
                  <a:rPr lang="en-GB" sz="1200" i="0" kern="1200" dirty="0" err="1" smtClean="0">
                    <a:solidFill>
                      <a:schemeClr val="tx1"/>
                    </a:solidFill>
                    <a:effectLst/>
                    <a:latin typeface="+mn-lt"/>
                    <a:ea typeface="+mn-ea"/>
                    <a:cs typeface="+mn-cs"/>
                  </a:rPr>
                  <a:t>+</a:t>
                </a:r>
                <a:r>
                  <a:rPr lang="en-GB" sz="1200" i="1" kern="1200" dirty="0" err="1"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=11</a:t>
                </a:r>
                <a:r>
                  <a:rPr lang="en-GB" dirty="0" smtClean="0"/>
                  <a:t> . This gives </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=6</a:t>
                </a:r>
                <a:r>
                  <a:rPr lang="en-GB" dirty="0" smtClean="0"/>
                  <a:t> , and </a:t>
                </a:r>
                <a:r>
                  <a:rPr lang="en-GB" sz="1200" i="1" kern="1200" dirty="0" smtClean="0">
                    <a:solidFill>
                      <a:schemeClr val="tx1"/>
                    </a:solidFill>
                    <a:effectLst/>
                    <a:latin typeface="+mn-lt"/>
                    <a:ea typeface="+mn-ea"/>
                    <a:cs typeface="+mn-cs"/>
                  </a:rPr>
                  <a:t>b</a:t>
                </a:r>
                <a:r>
                  <a:rPr lang="en-GB" sz="1200" i="0" kern="1200" dirty="0" smtClean="0">
                    <a:solidFill>
                      <a:schemeClr val="tx1"/>
                    </a:solidFill>
                    <a:effectLst/>
                    <a:latin typeface="+mn-lt"/>
                    <a:ea typeface="+mn-ea"/>
                    <a:cs typeface="+mn-cs"/>
                  </a:rPr>
                  <a:t>=5</a:t>
                </a:r>
                <a:r>
                  <a:rPr lang="en-GB" dirty="0" smtClean="0"/>
                  <a:t> .</a:t>
                </a:r>
              </a:p>
              <a:p>
                <a:endParaRPr lang="en-GB" dirty="0" smtClean="0"/>
              </a:p>
              <a:p>
                <a:r>
                  <a:rPr lang="en-GB" dirty="0" smtClean="0"/>
                  <a:t>If we find a solution with </a:t>
                </a:r>
                <a:r>
                  <a:rPr lang="en-GB" sz="1200" i="1" kern="1200" dirty="0" smtClean="0">
                    <a:solidFill>
                      <a:schemeClr val="tx1"/>
                    </a:solidFill>
                    <a:effectLst/>
                    <a:latin typeface="+mn-lt"/>
                    <a:ea typeface="+mn-ea"/>
                    <a:cs typeface="+mn-cs"/>
                  </a:rPr>
                  <a:t>a</a:t>
                </a:r>
                <a:r>
                  <a:rPr lang="en-GB" sz="1200" i="0" kern="1200" dirty="0" smtClean="0">
                    <a:solidFill>
                      <a:schemeClr val="tx1"/>
                    </a:solidFill>
                    <a:effectLst/>
                    <a:latin typeface="+mn-lt"/>
                    <a:ea typeface="+mn-ea"/>
                    <a:cs typeface="+mn-cs"/>
                  </a:rPr>
                  <a:t>&gt;</a:t>
                </a:r>
                <a:r>
                  <a:rPr lang="en-GB" sz="1200" i="1" kern="1200" dirty="0" smtClean="0">
                    <a:solidFill>
                      <a:schemeClr val="tx1"/>
                    </a:solidFill>
                    <a:effectLst/>
                    <a:latin typeface="+mn-lt"/>
                    <a:ea typeface="+mn-ea"/>
                    <a:cs typeface="+mn-cs"/>
                  </a:rPr>
                  <a:t>b</a:t>
                </a:r>
                <a:r>
                  <a:rPr lang="en-GB" dirty="0" smtClean="0"/>
                  <a:t> then, by reversing the digits, we get a second solution.</a:t>
                </a:r>
              </a:p>
              <a:p>
                <a:endParaRPr lang="en-GB" sz="1200" i="0" kern="1200" dirty="0" smtClean="0">
                  <a:solidFill>
                    <a:schemeClr val="tx1"/>
                  </a:solidFill>
                  <a:effectLst/>
                  <a:latin typeface="+mn-lt"/>
                  <a:ea typeface="+mn-ea"/>
                  <a:cs typeface="+mn-cs"/>
                </a:endParaRPr>
              </a:p>
              <a:p>
                <a:endParaRPr lang="en-GB" sz="1200" i="0" kern="1200" dirty="0" smtClean="0">
                  <a:solidFill>
                    <a:schemeClr val="tx1"/>
                  </a:solidFill>
                  <a:effectLst/>
                  <a:latin typeface="+mn-lt"/>
                  <a:ea typeface="+mn-ea"/>
                  <a:cs typeface="+mn-cs"/>
                </a:endParaRPr>
              </a:p>
              <a:p>
                <a:endParaRPr lang="en-GB" dirty="0" smtClean="0"/>
              </a:p>
            </p:txBody>
          </p:sp>
        </mc:Choice>
        <mc:Fallback xmlns="">
          <p:sp>
            <p:nvSpPr>
              <p:cNvPr id="3" name="Notes Placeholder 2"/>
              <p:cNvSpPr>
                <a:spLocks noGrp="1"/>
              </p:cNvSpPr>
              <p:nvPr>
                <p:ph type="body" idx="1"/>
              </p:nvPr>
            </p:nvSpPr>
            <p:spPr/>
            <p:txBody>
              <a:bodyPr/>
              <a:lstStyle/>
              <a:p>
                <a:r>
                  <a:rPr lang="en-GB" dirty="0" smtClean="0"/>
                  <a:t>ANSWER:</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9</a:t>
                </a:r>
                <a:r>
                  <a:rPr lang="en-GB" sz="1200" b="0" i="0" kern="1200" dirty="0" smtClean="0">
                    <a:solidFill>
                      <a:schemeClr val="tx1"/>
                    </a:solidFill>
                    <a:effectLst/>
                    <a:latin typeface="+mn-lt"/>
                    <a:ea typeface="+mn-ea"/>
                    <a:cs typeface="+mn-cs"/>
                  </a:rPr>
                  <a:t> hours.</a:t>
                </a:r>
                <a:r>
                  <a:rPr lang="en-GB" dirty="0" smtClean="0"/>
                  <a:t/>
                </a:r>
                <a:br>
                  <a:rPr lang="en-GB" dirty="0" smtClean="0"/>
                </a:br>
                <a:r>
                  <a:rPr lang="en-GB" dirty="0" smtClean="0"/>
                  <a:t/>
                </a:r>
                <a:br>
                  <a:rPr lang="en-GB" dirty="0" smtClean="0"/>
                </a:br>
                <a:r>
                  <a:rPr lang="en-GB" sz="1200" b="0" i="0" kern="1200" dirty="0" smtClean="0">
                    <a:solidFill>
                      <a:schemeClr val="tx1"/>
                    </a:solidFill>
                    <a:effectLst/>
                    <a:latin typeface="+mn-lt"/>
                    <a:ea typeface="+mn-ea"/>
                    <a:cs typeface="+mn-cs"/>
                  </a:rPr>
                  <a:t>time taken to dig a bed of diameter six</a:t>
                </a:r>
                <a:r>
                  <a:rPr lang="en-GB" sz="1200" b="0" i="0" u="none" strike="noStrike" kern="120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metres </a:t>
                </a:r>
                <a:r>
                  <a:rPr lang="en-GB" sz="1200" b="0" i="0" kern="1200" dirty="0" smtClean="0">
                    <a:solidFill>
                      <a:schemeClr val="tx1"/>
                    </a:solidFill>
                    <a:effectLst/>
                    <a:latin typeface="+mn-lt"/>
                    <a:ea typeface="+mn-ea"/>
                    <a:cs typeface="+mn-cs"/>
                  </a:rPr>
                  <a:t>6</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3</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9</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time taken to dig a bed of diameter four</a:t>
                </a:r>
                <a:r>
                  <a:rPr lang="en-GB" sz="1200" b="0" i="0" u="none" strike="noStrike" kern="120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metres 4</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2</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4</a:t>
                </a:r>
                <a:endParaRPr lang="en-GB" dirty="0" smtClean="0"/>
              </a:p>
              <a:p>
                <a:r>
                  <a:rPr lang="en-GB" dirty="0" smtClean="0"/>
                  <a:t/>
                </a:r>
                <a:br>
                  <a:rPr lang="en-GB" dirty="0" smtClean="0"/>
                </a:br>
                <a:r>
                  <a:rPr lang="en-GB" sz="1200" b="0" i="0" kern="1200" dirty="0" smtClean="0">
                    <a:solidFill>
                      <a:schemeClr val="tx1"/>
                    </a:solidFill>
                    <a:effectLst/>
                    <a:latin typeface="+mn-lt"/>
                    <a:ea typeface="+mn-ea"/>
                    <a:cs typeface="+mn-cs"/>
                  </a:rPr>
                  <a:t>Hence the time taken for one gardener to dig a bed of diameter six metres is </a:t>
                </a:r>
                <a:r>
                  <a:rPr lang="en-GB" sz="1200" b="0" i="0" u="none" strike="noStrike" kern="1200" smtClean="0">
                    <a:solidFill>
                      <a:schemeClr val="tx1"/>
                    </a:solidFill>
                    <a:effectLst/>
                    <a:latin typeface="Cambria Math" panose="02040503050406030204" pitchFamily="18" charset="0"/>
                    <a:ea typeface="+mn-ea"/>
                    <a:cs typeface="+mn-cs"/>
                  </a:rPr>
                  <a:t>9/4</a:t>
                </a:r>
                <a:r>
                  <a:rPr lang="en-GB" sz="1200" b="0" i="0" u="none" strike="noStrike" kern="1200" dirty="0" smtClean="0">
                    <a:solidFill>
                      <a:schemeClr val="tx1"/>
                    </a:solidFill>
                    <a:effectLst/>
                    <a:latin typeface="+mn-lt"/>
                    <a:ea typeface="+mn-ea"/>
                    <a:cs typeface="+mn-cs"/>
                  </a:rPr>
                  <a:t>×4hours=9hours</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The time taken for six gardeners to dig six flower beds is the same as the time it takes one gardener to dig one bed of the same size, and hence the answer is </a:t>
                </a:r>
                <a:r>
                  <a:rPr lang="en-GB" sz="1200" b="0" i="0" u="none" strike="noStrike" kern="1200" dirty="0" smtClean="0">
                    <a:solidFill>
                      <a:schemeClr val="tx1"/>
                    </a:solidFill>
                    <a:effectLst/>
                    <a:latin typeface="+mn-lt"/>
                    <a:ea typeface="+mn-ea"/>
                    <a:cs typeface="+mn-cs"/>
                  </a:rPr>
                  <a:t>9</a:t>
                </a:r>
                <a:r>
                  <a:rPr lang="en-GB" sz="1200" b="0" i="0" kern="1200" dirty="0" smtClean="0">
                    <a:solidFill>
                      <a:schemeClr val="tx1"/>
                    </a:solidFill>
                    <a:effectLst/>
                    <a:latin typeface="+mn-lt"/>
                    <a:ea typeface="+mn-ea"/>
                    <a:cs typeface="+mn-cs"/>
                  </a:rPr>
                  <a:t> hours.</a:t>
                </a:r>
              </a:p>
              <a:p>
                <a:endParaRPr lang="en-GB" dirty="0"/>
              </a:p>
            </p:txBody>
          </p:sp>
        </mc:Fallback>
      </mc:AlternateContent>
      <p:sp>
        <p:nvSpPr>
          <p:cNvPr id="4" name="Slide Number Placeholder 3"/>
          <p:cNvSpPr>
            <a:spLocks noGrp="1"/>
          </p:cNvSpPr>
          <p:nvPr>
            <p:ph type="sldNum" sz="quarter" idx="10"/>
          </p:nvPr>
        </p:nvSpPr>
        <p:spPr/>
        <p:txBody>
          <a:bodyPr/>
          <a:lstStyle/>
          <a:p>
            <a:fld id="{D5CB61CE-FD73-49FD-878C-5887ED4BF97E}" type="slidenum">
              <a:rPr lang="en-GB" smtClean="0"/>
              <a:t>8</a:t>
            </a:fld>
            <a:endParaRPr lang="en-GB"/>
          </a:p>
        </p:txBody>
      </p:sp>
    </p:spTree>
    <p:extLst>
      <p:ext uri="{BB962C8B-B14F-4D97-AF65-F5344CB8AC3E}">
        <p14:creationId xmlns:p14="http://schemas.microsoft.com/office/powerpoint/2010/main" val="2170921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221930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22077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257557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347777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921E0-7B81-40C7-9E97-7452D736A7AE}"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44993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C921E0-7B81-40C7-9E97-7452D736A7AE}" type="datetimeFigureOut">
              <a:rPr lang="en-GB" smtClean="0"/>
              <a:t>24/11/2016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336278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C921E0-7B81-40C7-9E97-7452D736A7AE}" type="datetimeFigureOut">
              <a:rPr lang="en-GB" smtClean="0"/>
              <a:t>24/11/2016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370309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C921E0-7B81-40C7-9E97-7452D736A7AE}" type="datetimeFigureOut">
              <a:rPr lang="en-GB" smtClean="0"/>
              <a:t>24/11/2016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93417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921E0-7B81-40C7-9E97-7452D736A7AE}" type="datetimeFigureOut">
              <a:rPr lang="en-GB" smtClean="0"/>
              <a:t>24/11/2016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17942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921E0-7B81-40C7-9E97-7452D736A7AE}" type="datetimeFigureOut">
              <a:rPr lang="en-GB" smtClean="0"/>
              <a:t>24/11/2016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32244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921E0-7B81-40C7-9E97-7452D736A7AE}" type="datetimeFigureOut">
              <a:rPr lang="en-GB" smtClean="0"/>
              <a:t>24/11/2016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256615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921E0-7B81-40C7-9E97-7452D736A7AE}" type="datetimeFigureOut">
              <a:rPr lang="en-GB" smtClean="0"/>
              <a:t>24/11/2016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D01B0-6E31-48F2-877E-E140AC68CA59}" type="slidenum">
              <a:rPr lang="en-GB" smtClean="0"/>
              <a:t>‹#›</a:t>
            </a:fld>
            <a:endParaRPr lang="en-GB"/>
          </a:p>
        </p:txBody>
      </p:sp>
    </p:spTree>
    <p:extLst>
      <p:ext uri="{BB962C8B-B14F-4D97-AF65-F5344CB8AC3E}">
        <p14:creationId xmlns:p14="http://schemas.microsoft.com/office/powerpoint/2010/main" val="1508759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5552" y="454275"/>
            <a:ext cx="7349378" cy="997672"/>
          </a:xfrm>
        </p:spPr>
        <p:txBody>
          <a:bodyPr>
            <a:noAutofit/>
          </a:bodyPr>
          <a:lstStyle/>
          <a:p>
            <a:r>
              <a:rPr lang="en-GB" sz="8000" b="1" dirty="0" smtClean="0"/>
              <a:t>This weeks</a:t>
            </a:r>
            <a:endParaRPr lang="en-GB" sz="8000" b="1" dirty="0"/>
          </a:p>
        </p:txBody>
      </p:sp>
      <p:pic>
        <p:nvPicPr>
          <p:cNvPr id="7170" name="Picture 2" descr="Image result for maths challen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70" y="147918"/>
            <a:ext cx="3711388" cy="328226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butts.walsall.sch.uk/website/w289/file/repository/maths%20challenges.jpg"/>
          <p:cNvPicPr>
            <a:picLocks noChangeAspect="1" noChangeArrowheads="1"/>
          </p:cNvPicPr>
          <p:nvPr/>
        </p:nvPicPr>
        <p:blipFill rotWithShape="1">
          <a:blip r:embed="rId3">
            <a:extLst>
              <a:ext uri="{28A0092B-C50C-407E-A947-70E740481C1C}">
                <a14:useLocalDpi xmlns:a14="http://schemas.microsoft.com/office/drawing/2010/main" val="0"/>
              </a:ext>
            </a:extLst>
          </a:blip>
          <a:srcRect b="15676"/>
          <a:stretch/>
        </p:blipFill>
        <p:spPr bwMode="auto">
          <a:xfrm>
            <a:off x="4643905" y="2065888"/>
            <a:ext cx="6512672" cy="4267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84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2" action="ppaction://hlinksldjump"/>
          </p:cNvPr>
          <p:cNvSpPr txBox="1"/>
          <p:nvPr/>
        </p:nvSpPr>
        <p:spPr>
          <a:xfrm>
            <a:off x="252505" y="756431"/>
            <a:ext cx="6350001" cy="584775"/>
          </a:xfrm>
          <a:prstGeom prst="rect">
            <a:avLst/>
          </a:prstGeom>
          <a:noFill/>
        </p:spPr>
        <p:txBody>
          <a:bodyPr wrap="square" rtlCol="0">
            <a:spAutoFit/>
          </a:bodyPr>
          <a:lstStyle/>
          <a:p>
            <a:r>
              <a:rPr lang="en-GB" sz="3200" dirty="0" smtClean="0">
                <a:hlinkClick r:id="rId2" action="ppaction://hlinksldjump"/>
              </a:rPr>
              <a:t>Year 7 &amp; 8 Middle and Upper Band</a:t>
            </a:r>
            <a:endParaRPr lang="en-GB" sz="3200" dirty="0"/>
          </a:p>
        </p:txBody>
      </p:sp>
      <p:sp>
        <p:nvSpPr>
          <p:cNvPr id="6" name="TextBox 5">
            <a:hlinkClick r:id="rId3" action="ppaction://hlinksldjump"/>
          </p:cNvPr>
          <p:cNvSpPr txBox="1"/>
          <p:nvPr/>
        </p:nvSpPr>
        <p:spPr>
          <a:xfrm>
            <a:off x="7766287" y="756430"/>
            <a:ext cx="4784593" cy="584775"/>
          </a:xfrm>
          <a:prstGeom prst="rect">
            <a:avLst/>
          </a:prstGeom>
          <a:noFill/>
        </p:spPr>
        <p:txBody>
          <a:bodyPr wrap="square" rtlCol="0">
            <a:spAutoFit/>
          </a:bodyPr>
          <a:lstStyle/>
          <a:p>
            <a:r>
              <a:rPr lang="en-GB" sz="3200" dirty="0" smtClean="0">
                <a:hlinkClick r:id="rId3" action="ppaction://hlinksldjump"/>
              </a:rPr>
              <a:t>Year 7 &amp; 8 Fast Track</a:t>
            </a:r>
            <a:endParaRPr lang="en-GB" sz="3200" dirty="0"/>
          </a:p>
        </p:txBody>
      </p:sp>
      <p:sp>
        <p:nvSpPr>
          <p:cNvPr id="7" name="TextBox 6"/>
          <p:cNvSpPr txBox="1"/>
          <p:nvPr/>
        </p:nvSpPr>
        <p:spPr>
          <a:xfrm>
            <a:off x="164760" y="3380000"/>
            <a:ext cx="7075894" cy="584775"/>
          </a:xfrm>
          <a:prstGeom prst="rect">
            <a:avLst/>
          </a:prstGeom>
          <a:noFill/>
        </p:spPr>
        <p:txBody>
          <a:bodyPr wrap="square" rtlCol="0">
            <a:spAutoFit/>
          </a:bodyPr>
          <a:lstStyle/>
          <a:p>
            <a:r>
              <a:rPr lang="en-GB" sz="3200" dirty="0" smtClean="0">
                <a:hlinkClick r:id="rId4" action="ppaction://hlinksldjump"/>
              </a:rPr>
              <a:t>Year 9 &amp; 10 Middle and Upper Band</a:t>
            </a:r>
            <a:endParaRPr lang="en-GB" sz="3200" dirty="0"/>
          </a:p>
        </p:txBody>
      </p:sp>
      <p:sp>
        <p:nvSpPr>
          <p:cNvPr id="8" name="TextBox 7"/>
          <p:cNvSpPr txBox="1"/>
          <p:nvPr/>
        </p:nvSpPr>
        <p:spPr>
          <a:xfrm>
            <a:off x="7900214" y="3380000"/>
            <a:ext cx="4128132" cy="584775"/>
          </a:xfrm>
          <a:prstGeom prst="rect">
            <a:avLst/>
          </a:prstGeom>
          <a:noFill/>
        </p:spPr>
        <p:txBody>
          <a:bodyPr wrap="square" rtlCol="0">
            <a:spAutoFit/>
          </a:bodyPr>
          <a:lstStyle/>
          <a:p>
            <a:r>
              <a:rPr lang="en-GB" sz="3200" dirty="0" smtClean="0">
                <a:hlinkClick r:id="rId5" action="ppaction://hlinksldjump"/>
              </a:rPr>
              <a:t>Year 9 &amp; 10 Fast Track</a:t>
            </a:r>
            <a:endParaRPr lang="en-GB" sz="3200" dirty="0"/>
          </a:p>
        </p:txBody>
      </p:sp>
      <p:sp>
        <p:nvSpPr>
          <p:cNvPr id="9" name="TextBox 8">
            <a:hlinkClick r:id="rId6" action="ppaction://hlinksldjump"/>
          </p:cNvPr>
          <p:cNvSpPr txBox="1"/>
          <p:nvPr/>
        </p:nvSpPr>
        <p:spPr>
          <a:xfrm>
            <a:off x="4418104" y="2047517"/>
            <a:ext cx="4759346" cy="584775"/>
          </a:xfrm>
          <a:prstGeom prst="rect">
            <a:avLst/>
          </a:prstGeom>
          <a:noFill/>
        </p:spPr>
        <p:txBody>
          <a:bodyPr wrap="square" rtlCol="0">
            <a:spAutoFit/>
          </a:bodyPr>
          <a:lstStyle/>
          <a:p>
            <a:r>
              <a:rPr lang="en-GB" sz="3200" dirty="0" smtClean="0">
                <a:hlinkClick r:id="rId6" action="ppaction://hlinksldjump"/>
              </a:rPr>
              <a:t>Year 7 &amp; 8 High Achievers</a:t>
            </a:r>
            <a:endParaRPr lang="en-GB" sz="3200" dirty="0"/>
          </a:p>
        </p:txBody>
      </p:sp>
      <p:sp>
        <p:nvSpPr>
          <p:cNvPr id="10" name="TextBox 9"/>
          <p:cNvSpPr txBox="1"/>
          <p:nvPr/>
        </p:nvSpPr>
        <p:spPr>
          <a:xfrm>
            <a:off x="4418103" y="5164988"/>
            <a:ext cx="4879277" cy="584775"/>
          </a:xfrm>
          <a:prstGeom prst="rect">
            <a:avLst/>
          </a:prstGeom>
          <a:noFill/>
        </p:spPr>
        <p:txBody>
          <a:bodyPr wrap="square" rtlCol="0">
            <a:spAutoFit/>
          </a:bodyPr>
          <a:lstStyle/>
          <a:p>
            <a:r>
              <a:rPr lang="en-GB" sz="3200" dirty="0" smtClean="0">
                <a:hlinkClick r:id="rId7" action="ppaction://hlinksldjump"/>
              </a:rPr>
              <a:t>Year 9 &amp; 10 High Achievers</a:t>
            </a:r>
            <a:endParaRPr lang="en-GB" sz="3200" dirty="0"/>
          </a:p>
        </p:txBody>
      </p:sp>
    </p:spTree>
    <p:extLst>
      <p:ext uri="{BB962C8B-B14F-4D97-AF65-F5344CB8AC3E}">
        <p14:creationId xmlns:p14="http://schemas.microsoft.com/office/powerpoint/2010/main" val="2758461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25475"/>
          </a:xfrm>
        </p:spPr>
        <p:txBody>
          <a:bodyPr>
            <a:normAutofit fontScale="90000"/>
          </a:bodyPr>
          <a:lstStyle/>
          <a:p>
            <a:r>
              <a:rPr lang="en-GB" b="1" dirty="0" smtClean="0">
                <a:solidFill>
                  <a:srgbClr val="FF0000"/>
                </a:solidFill>
              </a:rPr>
              <a:t>Year 7 &amp; 8 Middle and Upper Band</a:t>
            </a:r>
            <a:endParaRPr lang="en-GB" b="1" dirty="0">
              <a:solidFill>
                <a:srgbClr val="FF0000"/>
              </a:solidFill>
            </a:endParaRPr>
          </a:p>
        </p:txBody>
      </p:sp>
      <p:sp>
        <p:nvSpPr>
          <p:cNvPr id="8" name="TextBox 7"/>
          <p:cNvSpPr txBox="1"/>
          <p:nvPr/>
        </p:nvSpPr>
        <p:spPr>
          <a:xfrm>
            <a:off x="971550" y="857250"/>
            <a:ext cx="9696450" cy="5078313"/>
          </a:xfrm>
          <a:prstGeom prst="rect">
            <a:avLst/>
          </a:prstGeom>
          <a:noFill/>
        </p:spPr>
        <p:txBody>
          <a:bodyPr wrap="square" rtlCol="0">
            <a:spAutoFit/>
          </a:bodyPr>
          <a:lstStyle/>
          <a:p>
            <a:pPr algn="ctr"/>
            <a:r>
              <a:rPr lang="en-GB" sz="5400" b="1" dirty="0" smtClean="0"/>
              <a:t>Debt Recovery</a:t>
            </a:r>
            <a:endParaRPr lang="en-GB" sz="5400" b="1" dirty="0" smtClean="0"/>
          </a:p>
          <a:p>
            <a:endParaRPr lang="en-GB" sz="5400" dirty="0" smtClean="0"/>
          </a:p>
          <a:p>
            <a:endParaRPr lang="en-GB" sz="5400" dirty="0"/>
          </a:p>
          <a:p>
            <a:endParaRPr lang="en-GB" sz="5400" dirty="0" smtClean="0"/>
          </a:p>
          <a:p>
            <a:endParaRPr lang="en-GB" sz="5400" dirty="0"/>
          </a:p>
          <a:p>
            <a:endParaRPr lang="en-GB" sz="5400" dirty="0"/>
          </a:p>
        </p:txBody>
      </p:sp>
      <p:sp>
        <p:nvSpPr>
          <p:cNvPr id="4" name="TextBox 3"/>
          <p:cNvSpPr txBox="1"/>
          <p:nvPr/>
        </p:nvSpPr>
        <p:spPr>
          <a:xfrm>
            <a:off x="257407" y="2072967"/>
            <a:ext cx="11746126" cy="4401205"/>
          </a:xfrm>
          <a:prstGeom prst="rect">
            <a:avLst/>
          </a:prstGeom>
          <a:noFill/>
        </p:spPr>
        <p:txBody>
          <a:bodyPr wrap="square" rtlCol="0">
            <a:spAutoFit/>
          </a:bodyPr>
          <a:lstStyle/>
          <a:p>
            <a:r>
              <a:rPr lang="en-GB" sz="4000" dirty="0" smtClean="0"/>
              <a:t>Tony </a:t>
            </a:r>
            <a:r>
              <a:rPr lang="en-GB" sz="4000" dirty="0"/>
              <a:t>owes Tina </a:t>
            </a:r>
            <a:r>
              <a:rPr lang="en-GB" sz="4000" dirty="0" smtClean="0"/>
              <a:t>40p.</a:t>
            </a:r>
          </a:p>
          <a:p>
            <a:endParaRPr lang="en-GB" sz="4000" dirty="0" smtClean="0"/>
          </a:p>
          <a:p>
            <a:r>
              <a:rPr lang="en-GB" sz="4000" dirty="0" smtClean="0"/>
              <a:t>Then </a:t>
            </a:r>
            <a:r>
              <a:rPr lang="en-GB" sz="4000" dirty="0"/>
              <a:t>Tina borrows 50p from </a:t>
            </a:r>
            <a:r>
              <a:rPr lang="en-GB" sz="4000" dirty="0" smtClean="0"/>
              <a:t>Tony.</a:t>
            </a:r>
          </a:p>
          <a:p>
            <a:endParaRPr lang="en-GB" sz="4000" dirty="0" smtClean="0"/>
          </a:p>
          <a:p>
            <a:r>
              <a:rPr lang="en-GB" sz="4000" dirty="0" smtClean="0"/>
              <a:t>Later </a:t>
            </a:r>
            <a:r>
              <a:rPr lang="en-GB" sz="4000" dirty="0"/>
              <a:t>Tony gives Tina </a:t>
            </a:r>
            <a:r>
              <a:rPr lang="en-GB" sz="4000" dirty="0" smtClean="0"/>
              <a:t>60p.</a:t>
            </a:r>
          </a:p>
          <a:p>
            <a:endParaRPr lang="en-GB" sz="4000" dirty="0"/>
          </a:p>
          <a:p>
            <a:r>
              <a:rPr lang="en-GB" sz="4000" dirty="0" smtClean="0"/>
              <a:t>Who </a:t>
            </a:r>
            <a:r>
              <a:rPr lang="en-GB" sz="4000" dirty="0"/>
              <a:t>has to pay what to whom to square things up?</a:t>
            </a:r>
            <a:endParaRPr lang="en-GB"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7283" y="1841192"/>
            <a:ext cx="4286250" cy="1905000"/>
          </a:xfrm>
          <a:prstGeom prst="rect">
            <a:avLst/>
          </a:prstGeom>
        </p:spPr>
      </p:pic>
    </p:spTree>
    <p:extLst>
      <p:ext uri="{BB962C8B-B14F-4D97-AF65-F5344CB8AC3E}">
        <p14:creationId xmlns:p14="http://schemas.microsoft.com/office/powerpoint/2010/main" val="2093095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25475"/>
          </a:xfrm>
        </p:spPr>
        <p:txBody>
          <a:bodyPr>
            <a:normAutofit fontScale="90000"/>
          </a:bodyPr>
          <a:lstStyle/>
          <a:p>
            <a:r>
              <a:rPr lang="en-GB" b="1" dirty="0" smtClean="0">
                <a:solidFill>
                  <a:srgbClr val="FF0000"/>
                </a:solidFill>
              </a:rPr>
              <a:t>Year 7 &amp; 8 Fast track </a:t>
            </a:r>
            <a:endParaRPr lang="en-GB" b="1" dirty="0">
              <a:solidFill>
                <a:srgbClr val="FF0000"/>
              </a:solidFill>
            </a:endParaRPr>
          </a:p>
        </p:txBody>
      </p:sp>
      <p:sp>
        <p:nvSpPr>
          <p:cNvPr id="6" name="Content Placeholder 2"/>
          <p:cNvSpPr>
            <a:spLocks noGrp="1"/>
          </p:cNvSpPr>
          <p:nvPr>
            <p:ph idx="1"/>
          </p:nvPr>
        </p:nvSpPr>
        <p:spPr>
          <a:xfrm>
            <a:off x="266700" y="1371600"/>
            <a:ext cx="11620500" cy="3676650"/>
          </a:xfrm>
        </p:spPr>
        <p:txBody>
          <a:bodyPr>
            <a:noAutofit/>
          </a:bodyPr>
          <a:lstStyle/>
          <a:p>
            <a:pPr marL="0" indent="0" algn="ctr">
              <a:buNone/>
            </a:pPr>
            <a:r>
              <a:rPr lang="en-GB" sz="6600" b="1" dirty="0" smtClean="0"/>
              <a:t>Reverse Ages</a:t>
            </a:r>
            <a:endParaRPr lang="en-GB" sz="6600" b="1" dirty="0" smtClean="0"/>
          </a:p>
          <a:p>
            <a:pPr marL="0" indent="0" algn="ctr">
              <a:buNone/>
            </a:pPr>
            <a:endParaRPr lang="en-GB" sz="1000" dirty="0"/>
          </a:p>
          <a:p>
            <a:pPr marL="0" indent="0">
              <a:buNone/>
            </a:pPr>
            <a:r>
              <a:rPr lang="en-GB" sz="4400" dirty="0"/>
              <a:t>On his 14th birthday, Brian's father was 41. Brian noticed that his age was the reverse of his father's age.</a:t>
            </a:r>
            <a:br>
              <a:rPr lang="en-GB" sz="4400" dirty="0"/>
            </a:br>
            <a:r>
              <a:rPr lang="en-GB" sz="4400" dirty="0"/>
              <a:t/>
            </a:r>
            <a:br>
              <a:rPr lang="en-GB" sz="4400" dirty="0"/>
            </a:br>
            <a:r>
              <a:rPr lang="en-GB" sz="4400" dirty="0"/>
              <a:t>How old will Brian be the next time his age is the reverse of his father's age?</a:t>
            </a:r>
            <a:br>
              <a:rPr lang="en-GB" sz="4400" dirty="0"/>
            </a:br>
            <a:endParaRPr lang="en-GB" sz="44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9819" y="151409"/>
            <a:ext cx="2143024" cy="2440381"/>
          </a:xfrm>
          <a:prstGeom prst="rect">
            <a:avLst/>
          </a:prstGeom>
        </p:spPr>
      </p:pic>
    </p:spTree>
    <p:extLst>
      <p:ext uri="{BB962C8B-B14F-4D97-AF65-F5344CB8AC3E}">
        <p14:creationId xmlns:p14="http://schemas.microsoft.com/office/powerpoint/2010/main" val="2710255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68325"/>
          </a:xfrm>
        </p:spPr>
        <p:txBody>
          <a:bodyPr>
            <a:normAutofit fontScale="90000"/>
          </a:bodyPr>
          <a:lstStyle/>
          <a:p>
            <a:r>
              <a:rPr lang="en-GB" b="1" dirty="0" smtClean="0">
                <a:solidFill>
                  <a:srgbClr val="FF0000"/>
                </a:solidFill>
              </a:rPr>
              <a:t>Year 7 &amp; 8 High Achievers</a:t>
            </a:r>
            <a:endParaRPr lang="en-GB" b="1" dirty="0">
              <a:solidFill>
                <a:srgbClr val="FF0000"/>
              </a:solidFill>
            </a:endParaRPr>
          </a:p>
        </p:txBody>
      </p:sp>
      <p:sp>
        <p:nvSpPr>
          <p:cNvPr id="3" name="Content Placeholder 2"/>
          <p:cNvSpPr>
            <a:spLocks noGrp="1"/>
          </p:cNvSpPr>
          <p:nvPr>
            <p:ph idx="1"/>
          </p:nvPr>
        </p:nvSpPr>
        <p:spPr>
          <a:xfrm>
            <a:off x="463892" y="1136650"/>
            <a:ext cx="11385207" cy="5107261"/>
          </a:xfrm>
        </p:spPr>
        <p:txBody>
          <a:bodyPr>
            <a:noAutofit/>
          </a:bodyPr>
          <a:lstStyle/>
          <a:p>
            <a:pPr marL="0" indent="0" algn="ctr">
              <a:buNone/>
            </a:pPr>
            <a:r>
              <a:rPr lang="en-GB" sz="4800" b="1" dirty="0" smtClean="0"/>
              <a:t>Alphabetical Angle</a:t>
            </a:r>
            <a:endParaRPr lang="en-GB" sz="4800" b="1" dirty="0" smtClean="0"/>
          </a:p>
          <a:p>
            <a:pPr marL="0" indent="0" algn="ctr">
              <a:buNone/>
            </a:pPr>
            <a:endParaRPr lang="en-GB" sz="1800" dirty="0" smtClean="0"/>
          </a:p>
          <a:p>
            <a:pPr marL="0" indent="0">
              <a:buNone/>
            </a:pPr>
            <a:r>
              <a:rPr lang="en-GB" sz="4400" dirty="0"/>
              <a:t>There are 120 different arrangements of the five letters in the word ANGLE. </a:t>
            </a:r>
            <a:endParaRPr lang="en-GB" sz="4400" dirty="0" smtClean="0"/>
          </a:p>
          <a:p>
            <a:pPr marL="0" indent="0">
              <a:buNone/>
            </a:pPr>
            <a:endParaRPr lang="en-GB" sz="4400" dirty="0"/>
          </a:p>
          <a:p>
            <a:pPr marL="0" indent="0">
              <a:buNone/>
            </a:pPr>
            <a:r>
              <a:rPr lang="en-GB" sz="4400" dirty="0" smtClean="0"/>
              <a:t>If </a:t>
            </a:r>
            <a:r>
              <a:rPr lang="en-GB" sz="4400" dirty="0"/>
              <a:t>all 120 are listed in alphabetical order starting with AEGLN and finishing with NLGEA, which position in the list does ANGLE occupy?</a:t>
            </a:r>
            <a:r>
              <a:rPr lang="en-GB" sz="1800" dirty="0"/>
              <a:t/>
            </a:r>
            <a:br>
              <a:rPr lang="en-GB" sz="1800" dirty="0"/>
            </a:br>
            <a:endParaRPr lang="en-GB" sz="18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41667" y="124973"/>
            <a:ext cx="2140084" cy="2140084"/>
          </a:xfrm>
          <a:prstGeom prst="rect">
            <a:avLst/>
          </a:prstGeom>
        </p:spPr>
      </p:pic>
    </p:spTree>
    <p:extLst>
      <p:ext uri="{BB962C8B-B14F-4D97-AF65-F5344CB8AC3E}">
        <p14:creationId xmlns:p14="http://schemas.microsoft.com/office/powerpoint/2010/main" val="1184073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10515600" cy="62547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smtClean="0">
                <a:solidFill>
                  <a:srgbClr val="FF0000"/>
                </a:solidFill>
              </a:rPr>
              <a:t>Year 9 &amp; 10 Middle and Upper Band</a:t>
            </a:r>
            <a:endParaRPr lang="en-GB" b="1" dirty="0">
              <a:solidFill>
                <a:srgbClr val="FF0000"/>
              </a:solidFill>
            </a:endParaRPr>
          </a:p>
        </p:txBody>
      </p:sp>
      <p:sp>
        <p:nvSpPr>
          <p:cNvPr id="8" name="Content Placeholder 2"/>
          <p:cNvSpPr txBox="1">
            <a:spLocks/>
          </p:cNvSpPr>
          <p:nvPr/>
        </p:nvSpPr>
        <p:spPr>
          <a:xfrm>
            <a:off x="266700" y="1371599"/>
            <a:ext cx="11620500" cy="47838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6000" b="1" dirty="0"/>
              <a:t>Reverse Ages</a:t>
            </a:r>
          </a:p>
          <a:p>
            <a:pPr marL="0" indent="0" algn="ctr">
              <a:buNone/>
            </a:pPr>
            <a:endParaRPr lang="en-GB" sz="800" dirty="0"/>
          </a:p>
          <a:p>
            <a:pPr marL="0" indent="0">
              <a:buNone/>
            </a:pPr>
            <a:r>
              <a:rPr lang="en-GB" sz="4800" dirty="0"/>
              <a:t>On his 14th birthday, Brian's father was 41. Brian noticed that his age was the reverse of his father's age.</a:t>
            </a:r>
            <a:br>
              <a:rPr lang="en-GB" sz="4800" dirty="0"/>
            </a:br>
            <a:r>
              <a:rPr lang="en-GB" sz="4800" dirty="0"/>
              <a:t/>
            </a:r>
            <a:br>
              <a:rPr lang="en-GB" sz="4800" dirty="0"/>
            </a:br>
            <a:r>
              <a:rPr lang="en-GB" sz="4800" dirty="0"/>
              <a:t>How old will Brian be the next time his age is the reverse of his father's age?</a:t>
            </a:r>
            <a:r>
              <a:rPr lang="en-GB" sz="3600" dirty="0"/>
              <a:t/>
            </a:r>
            <a:br>
              <a:rPr lang="en-GB" sz="3600" dirty="0"/>
            </a:br>
            <a:endParaRPr lang="en-GB" sz="3600" dirty="0"/>
          </a:p>
          <a:p>
            <a:pPr marL="0" indent="0" algn="ctr">
              <a:buFont typeface="Arial" panose="020B0604020202020204" pitchFamily="34" charset="0"/>
              <a:buNone/>
            </a:pPr>
            <a:endParaRPr lang="en-GB" sz="36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9819" y="151409"/>
            <a:ext cx="2143024" cy="2440381"/>
          </a:xfrm>
          <a:prstGeom prst="rect">
            <a:avLst/>
          </a:prstGeom>
        </p:spPr>
      </p:pic>
    </p:spTree>
    <p:extLst>
      <p:ext uri="{BB962C8B-B14F-4D97-AF65-F5344CB8AC3E}">
        <p14:creationId xmlns:p14="http://schemas.microsoft.com/office/powerpoint/2010/main" val="4273608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10515600" cy="62547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smtClean="0">
                <a:solidFill>
                  <a:srgbClr val="FF0000"/>
                </a:solidFill>
              </a:rPr>
              <a:t>Year 9 &amp; 10 Fast Track</a:t>
            </a:r>
            <a:endParaRPr lang="en-GB" b="1" dirty="0">
              <a:solidFill>
                <a:srgbClr val="FF0000"/>
              </a:solidFill>
            </a:endParaRPr>
          </a:p>
        </p:txBody>
      </p:sp>
      <p:pic>
        <p:nvPicPr>
          <p:cNvPr id="3" name="Content Placeholder 2"/>
          <p:cNvPicPr>
            <a:picLocks noGrp="1" noChangeAspect="1"/>
          </p:cNvPicPr>
          <p:nvPr>
            <p:ph idx="1"/>
          </p:nvPr>
        </p:nvPicPr>
        <p:blipFill>
          <a:blip r:embed="rId3"/>
          <a:stretch>
            <a:fillRect/>
          </a:stretch>
        </p:blipFill>
        <p:spPr>
          <a:xfrm>
            <a:off x="223025" y="1191154"/>
            <a:ext cx="11260644" cy="538806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1667" y="124973"/>
            <a:ext cx="2140084" cy="2140084"/>
          </a:xfrm>
          <a:prstGeom prst="rect">
            <a:avLst/>
          </a:prstGeom>
        </p:spPr>
      </p:pic>
    </p:spTree>
    <p:extLst>
      <p:ext uri="{BB962C8B-B14F-4D97-AF65-F5344CB8AC3E}">
        <p14:creationId xmlns:p14="http://schemas.microsoft.com/office/powerpoint/2010/main" val="3020537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30225"/>
          </a:xfrm>
        </p:spPr>
        <p:txBody>
          <a:bodyPr>
            <a:normAutofit fontScale="90000"/>
          </a:bodyPr>
          <a:lstStyle/>
          <a:p>
            <a:r>
              <a:rPr lang="en-GB" b="1" dirty="0" smtClean="0">
                <a:solidFill>
                  <a:srgbClr val="FF0000"/>
                </a:solidFill>
              </a:rPr>
              <a:t>Year 9 &amp; 10 High Achievers</a:t>
            </a:r>
            <a:endParaRPr lang="en-GB" b="1" dirty="0">
              <a:solidFill>
                <a:srgbClr val="FF0000"/>
              </a:solidFill>
            </a:endParaRPr>
          </a:p>
        </p:txBody>
      </p:sp>
      <p:sp>
        <p:nvSpPr>
          <p:cNvPr id="8" name="TextBox 7"/>
          <p:cNvSpPr txBox="1"/>
          <p:nvPr/>
        </p:nvSpPr>
        <p:spPr>
          <a:xfrm>
            <a:off x="293214" y="914400"/>
            <a:ext cx="11593985" cy="4985980"/>
          </a:xfrm>
          <a:prstGeom prst="rect">
            <a:avLst/>
          </a:prstGeom>
          <a:noFill/>
        </p:spPr>
        <p:txBody>
          <a:bodyPr wrap="square" rtlCol="0">
            <a:spAutoFit/>
          </a:bodyPr>
          <a:lstStyle/>
          <a:p>
            <a:r>
              <a:rPr lang="en-GB" sz="6600" dirty="0" smtClean="0"/>
              <a:t>		2-Digit Square</a:t>
            </a:r>
            <a:endParaRPr lang="en-GB" sz="3200" dirty="0" smtClean="0"/>
          </a:p>
          <a:p>
            <a:endParaRPr lang="en-GB" sz="3200" dirty="0" smtClean="0"/>
          </a:p>
          <a:p>
            <a:r>
              <a:rPr lang="en-GB" sz="4400" dirty="0"/>
              <a:t>A 2-digit number is squared. When the 2-digit number is reversed and squared, the difference between the squares is also a square.</a:t>
            </a:r>
          </a:p>
          <a:p>
            <a:endParaRPr lang="en-GB" sz="4400" dirty="0"/>
          </a:p>
          <a:p>
            <a:r>
              <a:rPr lang="en-GB" sz="4400" dirty="0"/>
              <a:t>What is the 2-digit number?</a:t>
            </a:r>
            <a:endParaRPr lang="en-GB" sz="4400"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4499" y="214009"/>
            <a:ext cx="3910520" cy="2199668"/>
          </a:xfrm>
          <a:prstGeom prst="rect">
            <a:avLst/>
          </a:prstGeom>
        </p:spPr>
      </p:pic>
    </p:spTree>
    <p:extLst>
      <p:ext uri="{BB962C8B-B14F-4D97-AF65-F5344CB8AC3E}">
        <p14:creationId xmlns:p14="http://schemas.microsoft.com/office/powerpoint/2010/main" val="669659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457</Words>
  <Application>Microsoft Office PowerPoint</Application>
  <PresentationFormat>Widescreen</PresentationFormat>
  <Paragraphs>76</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This weeks</vt:lpstr>
      <vt:lpstr>PowerPoint Presentation</vt:lpstr>
      <vt:lpstr>Year 7 &amp; 8 Middle and Upper Band</vt:lpstr>
      <vt:lpstr>Year 7 &amp; 8 Fast track </vt:lpstr>
      <vt:lpstr>Year 7 &amp; 8 High Achievers</vt:lpstr>
      <vt:lpstr>PowerPoint Presentation</vt:lpstr>
      <vt:lpstr>PowerPoint Presentation</vt:lpstr>
      <vt:lpstr>Year 9 &amp; 10 High Achievers</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weeks Maths</dc:title>
  <dc:creator>Deborah Watling</dc:creator>
  <cp:lastModifiedBy>Deborah Watling</cp:lastModifiedBy>
  <cp:revision>27</cp:revision>
  <dcterms:created xsi:type="dcterms:W3CDTF">2016-10-19T11:47:45Z</dcterms:created>
  <dcterms:modified xsi:type="dcterms:W3CDTF">2016-11-24T10:43:33Z</dcterms:modified>
</cp:coreProperties>
</file>