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57" r:id="rId4"/>
    <p:sldId id="260" r:id="rId5"/>
    <p:sldId id="264" r:id="rId6"/>
    <p:sldId id="267" r:id="rId7"/>
    <p:sldId id="266" r:id="rId8"/>
    <p:sldId id="263"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53357" autoAdjust="0"/>
  </p:normalViewPr>
  <p:slideViewPr>
    <p:cSldViewPr snapToGrid="0">
      <p:cViewPr varScale="1">
        <p:scale>
          <a:sx n="60" d="100"/>
          <a:sy n="60" d="100"/>
        </p:scale>
        <p:origin x="175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C400E-4C4A-4D56-81F0-67BB99BCBB43}" type="datetimeFigureOut">
              <a:rPr lang="en-GB" smtClean="0"/>
              <a:t>07/11/2016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B61CE-FD73-49FD-878C-5887ED4BF97E}" type="slidenum">
              <a:rPr lang="en-GB" smtClean="0"/>
              <a:t>‹#›</a:t>
            </a:fld>
            <a:endParaRPr lang="en-GB"/>
          </a:p>
        </p:txBody>
      </p:sp>
    </p:spTree>
    <p:extLst>
      <p:ext uri="{BB962C8B-B14F-4D97-AF65-F5344CB8AC3E}">
        <p14:creationId xmlns:p14="http://schemas.microsoft.com/office/powerpoint/2010/main" val="635031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GB" dirty="0" smtClean="0">
                <a:effectLst/>
              </a:rPr>
              <a:t>ANSWER</a:t>
            </a:r>
          </a:p>
          <a:p>
            <a:pPr marL="0" indent="0">
              <a:buFont typeface="+mj-lt"/>
              <a:buNone/>
            </a:pPr>
            <a:endParaRPr lang="en-GB" dirty="0" smtClean="0">
              <a:effectLst/>
            </a:endParaRPr>
          </a:p>
          <a:p>
            <a:pPr marL="0" indent="0">
              <a:buFont typeface="+mj-lt"/>
              <a:buNone/>
            </a:pPr>
            <a:r>
              <a:rPr lang="en-GB" dirty="0" smtClean="0">
                <a:effectLst/>
              </a:rPr>
              <a:t>Sunday Max 4</a:t>
            </a:r>
            <a:r>
              <a:rPr lang="en-GB" baseline="30000" dirty="0" smtClean="0">
                <a:effectLst/>
              </a:rPr>
              <a:t>0</a:t>
            </a:r>
            <a:r>
              <a:rPr lang="en-GB" baseline="0" dirty="0" smtClean="0">
                <a:effectLst/>
              </a:rPr>
              <a:t> Min -1</a:t>
            </a:r>
            <a:r>
              <a:rPr lang="en-GB" baseline="30000" dirty="0" smtClean="0">
                <a:effectLst/>
              </a:rPr>
              <a:t>0</a:t>
            </a:r>
          </a:p>
          <a:p>
            <a:pPr marL="0" indent="0">
              <a:buFont typeface="+mj-lt"/>
              <a:buNone/>
            </a:pPr>
            <a:r>
              <a:rPr lang="en-GB" baseline="0" dirty="0" smtClean="0">
                <a:effectLst/>
              </a:rPr>
              <a:t>Monday Max 5</a:t>
            </a:r>
            <a:r>
              <a:rPr lang="en-GB" baseline="30000" dirty="0" smtClean="0">
                <a:effectLst/>
              </a:rPr>
              <a:t>0</a:t>
            </a:r>
            <a:r>
              <a:rPr lang="en-GB" baseline="0" dirty="0" smtClean="0">
                <a:effectLst/>
              </a:rPr>
              <a:t> Min -5</a:t>
            </a:r>
            <a:r>
              <a:rPr lang="en-GB" baseline="30000" dirty="0" smtClean="0">
                <a:effectLst/>
              </a:rPr>
              <a:t>0</a:t>
            </a:r>
          </a:p>
          <a:p>
            <a:pPr marL="0" indent="0">
              <a:buFont typeface="+mj-lt"/>
              <a:buNone/>
            </a:pPr>
            <a:r>
              <a:rPr lang="en-GB" baseline="0" dirty="0" smtClean="0">
                <a:effectLst/>
              </a:rPr>
              <a:t>Tuesday Ma -1</a:t>
            </a:r>
            <a:r>
              <a:rPr lang="en-GB" baseline="30000" dirty="0" smtClean="0">
                <a:effectLst/>
              </a:rPr>
              <a:t>0</a:t>
            </a:r>
            <a:r>
              <a:rPr lang="en-GB" baseline="0" dirty="0" smtClean="0">
                <a:effectLst/>
              </a:rPr>
              <a:t> Min -3</a:t>
            </a:r>
            <a:r>
              <a:rPr lang="en-GB" baseline="30000" dirty="0" smtClean="0">
                <a:effectLst/>
              </a:rPr>
              <a:t>0</a:t>
            </a:r>
          </a:p>
          <a:p>
            <a:r>
              <a:rPr lang="en-GB" dirty="0" smtClean="0"/>
              <a:t/>
            </a:r>
            <a:br>
              <a:rPr lang="en-GB" dirty="0" smtClean="0"/>
            </a:br>
            <a:r>
              <a:rPr lang="en-GB" dirty="0" smtClean="0"/>
              <a:t>So on Wednesday morning the Maximum recorded temperature is </a:t>
            </a:r>
            <a:r>
              <a:rPr lang="en-GB" sz="1200" i="0" kern="1200" dirty="0" smtClean="0">
                <a:solidFill>
                  <a:schemeClr val="tx1"/>
                </a:solidFill>
                <a:effectLst/>
                <a:latin typeface="+mn-lt"/>
                <a:ea typeface="+mn-ea"/>
                <a:cs typeface="+mn-cs"/>
              </a:rPr>
              <a:t>5∘</a:t>
            </a:r>
            <a:r>
              <a:rPr lang="en-GB" dirty="0" smtClean="0"/>
              <a:t> </a:t>
            </a:r>
          </a:p>
          <a:p>
            <a:r>
              <a:rPr lang="en-GB" dirty="0" smtClean="0"/>
              <a:t>and the Minimum</a:t>
            </a:r>
            <a:r>
              <a:rPr lang="en-GB" sz="1200" i="0" kern="1200" dirty="0" smtClean="0">
                <a:solidFill>
                  <a:schemeClr val="tx1"/>
                </a:solidFill>
                <a:effectLst/>
                <a:latin typeface="+mn-lt"/>
                <a:ea typeface="+mn-ea"/>
                <a:cs typeface="+mn-cs"/>
              </a:rPr>
              <a:t>−5∘</a:t>
            </a:r>
            <a:r>
              <a:rPr lang="en-GB" dirty="0" smtClean="0"/>
              <a:t> </a:t>
            </a:r>
            <a:endParaRPr lang="en-GB" dirty="0" smtClean="0">
              <a:effectLst/>
            </a:endParaRPr>
          </a:p>
          <a:p>
            <a:pPr marL="0" indent="0">
              <a:buFont typeface="+mj-lt"/>
              <a:buNone/>
            </a:pPr>
            <a:endParaRPr lang="en-GB" dirty="0" smtClean="0">
              <a:effectLst/>
            </a:endParaRPr>
          </a:p>
          <a:p>
            <a:pPr marL="0" indent="0">
              <a:buFont typeface="+mj-lt"/>
              <a:buNone/>
            </a:pPr>
            <a:endParaRPr lang="en-GB" dirty="0" smtClean="0">
              <a:effectLst/>
            </a:endParaRPr>
          </a:p>
        </p:txBody>
      </p:sp>
      <p:sp>
        <p:nvSpPr>
          <p:cNvPr id="4" name="Slide Number Placeholder 3"/>
          <p:cNvSpPr>
            <a:spLocks noGrp="1"/>
          </p:cNvSpPr>
          <p:nvPr>
            <p:ph type="sldNum" sz="quarter" idx="10"/>
          </p:nvPr>
        </p:nvSpPr>
        <p:spPr/>
        <p:txBody>
          <a:bodyPr/>
          <a:lstStyle/>
          <a:p>
            <a:fld id="{D5CB61CE-FD73-49FD-878C-5887ED4BF97E}" type="slidenum">
              <a:rPr lang="en-GB" smtClean="0"/>
              <a:t>3</a:t>
            </a:fld>
            <a:endParaRPr lang="en-GB"/>
          </a:p>
        </p:txBody>
      </p:sp>
    </p:spTree>
    <p:extLst>
      <p:ext uri="{BB962C8B-B14F-4D97-AF65-F5344CB8AC3E}">
        <p14:creationId xmlns:p14="http://schemas.microsoft.com/office/powerpoint/2010/main" val="247712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ANSWER</a:t>
            </a:r>
          </a:p>
          <a:p>
            <a:endParaRPr lang="en-GB" dirty="0" smtClean="0">
              <a:solidFill>
                <a:srgbClr val="FF0000"/>
              </a:solidFill>
            </a:endParaRPr>
          </a:p>
          <a:p>
            <a:r>
              <a:rPr lang="en-GB" dirty="0" smtClean="0"/>
              <a:t>Consider numbers whose first digit is 1. Looking at each possible value for the second digit we find 9 such numbers.</a:t>
            </a:r>
          </a:p>
          <a:p>
            <a:endParaRPr lang="en-GB" dirty="0" smtClean="0"/>
          </a:p>
          <a:p>
            <a:r>
              <a:rPr lang="en-GB" dirty="0" smtClean="0"/>
              <a:t>110, 121, 132, 143, 154, 165, 176, 187, 198.</a:t>
            </a:r>
          </a:p>
          <a:p>
            <a:endParaRPr lang="en-GB" dirty="0" smtClean="0"/>
          </a:p>
          <a:p>
            <a:r>
              <a:rPr lang="en-GB" dirty="0" smtClean="0"/>
              <a:t>Similarly there are 8 numbers starting with 2; 7 numbers starting with 3...</a:t>
            </a:r>
          </a:p>
          <a:p>
            <a:r>
              <a:rPr lang="en-GB" dirty="0" smtClean="0"/>
              <a:t>Lastly there is only one number starting with 9: 990.</a:t>
            </a:r>
          </a:p>
          <a:p>
            <a:endParaRPr lang="en-GB" dirty="0" smtClean="0"/>
          </a:p>
          <a:p>
            <a:r>
              <a:rPr lang="en-GB" dirty="0" smtClean="0"/>
              <a:t>Hence the total is 9+8+7+6+5+4+3+2+1 = 45.</a:t>
            </a:r>
            <a:endParaRPr lang="en-GB" dirty="0"/>
          </a:p>
        </p:txBody>
      </p:sp>
      <p:sp>
        <p:nvSpPr>
          <p:cNvPr id="4" name="Slide Number Placeholder 3"/>
          <p:cNvSpPr>
            <a:spLocks noGrp="1"/>
          </p:cNvSpPr>
          <p:nvPr>
            <p:ph type="sldNum" sz="quarter" idx="10"/>
          </p:nvPr>
        </p:nvSpPr>
        <p:spPr/>
        <p:txBody>
          <a:bodyPr/>
          <a:lstStyle/>
          <a:p>
            <a:fld id="{D5CB61CE-FD73-49FD-878C-5887ED4BF97E}" type="slidenum">
              <a:rPr lang="en-GB" smtClean="0"/>
              <a:t>4</a:t>
            </a:fld>
            <a:endParaRPr lang="en-GB"/>
          </a:p>
        </p:txBody>
      </p:sp>
    </p:spTree>
    <p:extLst>
      <p:ext uri="{BB962C8B-B14F-4D97-AF65-F5344CB8AC3E}">
        <p14:creationId xmlns:p14="http://schemas.microsoft.com/office/powerpoint/2010/main" val="15426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p>
          <a:p>
            <a:endParaRPr lang="en-GB" dirty="0" smtClean="0"/>
          </a:p>
          <a:p>
            <a:r>
              <a:rPr lang="en-GB" dirty="0" smtClean="0"/>
              <a:t>112.7 cm.</a:t>
            </a:r>
            <a:br>
              <a:rPr lang="en-GB" dirty="0" smtClean="0"/>
            </a:br>
            <a:r>
              <a:rPr lang="en-GB" dirty="0" smtClean="0"/>
              <a:t/>
            </a:r>
            <a:br>
              <a:rPr lang="en-GB" dirty="0" smtClean="0"/>
            </a:br>
            <a:r>
              <a:rPr lang="en-GB" dirty="0" smtClean="0"/>
              <a:t>In order to calculate the mean height, Snow White had to first calculate the sum of the heights of the Dwarves (</a:t>
            </a:r>
            <a:r>
              <a:rPr lang="en-GB" sz="1200" i="1" kern="1200" dirty="0" smtClean="0">
                <a:solidFill>
                  <a:schemeClr val="tx1"/>
                </a:solidFill>
                <a:effectLst/>
                <a:latin typeface="+mn-lt"/>
                <a:ea typeface="+mn-ea"/>
                <a:cs typeface="+mn-cs"/>
              </a:rPr>
              <a:t>S</a:t>
            </a:r>
            <a:r>
              <a:rPr lang="en-GB" dirty="0" smtClean="0"/>
              <a:t> ), and then divide by 7. Her value for </a:t>
            </a:r>
            <a:r>
              <a:rPr lang="en-GB" sz="1200" i="1" kern="1200" dirty="0" smtClean="0">
                <a:solidFill>
                  <a:schemeClr val="tx1"/>
                </a:solidFill>
                <a:effectLst/>
                <a:latin typeface="+mn-lt"/>
                <a:ea typeface="+mn-ea"/>
                <a:cs typeface="+mn-cs"/>
              </a:rPr>
              <a:t>S</a:t>
            </a:r>
            <a:r>
              <a:rPr lang="en-GB" dirty="0" smtClean="0"/>
              <a:t> was too small by 3 cm, so her value for the mean was too small by </a:t>
            </a:r>
            <a:r>
              <a:rPr lang="en-GB" sz="1200" i="0" kern="1200" dirty="0" smtClean="0">
                <a:solidFill>
                  <a:schemeClr val="tx1"/>
                </a:solidFill>
                <a:effectLst/>
                <a:latin typeface="+mn-lt"/>
                <a:ea typeface="+mn-ea"/>
                <a:cs typeface="+mn-cs"/>
              </a:rPr>
              <a:t>3/7≈0.4</a:t>
            </a:r>
            <a:r>
              <a:rPr lang="en-GB" dirty="0" smtClean="0"/>
              <a:t> cm. So the actual mean height is </a:t>
            </a:r>
            <a:r>
              <a:rPr lang="en-GB" sz="1200" i="0" kern="1200" dirty="0" smtClean="0">
                <a:solidFill>
                  <a:schemeClr val="tx1"/>
                </a:solidFill>
                <a:effectLst/>
                <a:latin typeface="+mn-lt"/>
                <a:ea typeface="+mn-ea"/>
                <a:cs typeface="+mn-cs"/>
              </a:rPr>
              <a:t>112.3+0.4=112.7</a:t>
            </a:r>
            <a:r>
              <a:rPr lang="en-GB" dirty="0" smtClean="0"/>
              <a:t> cm.</a:t>
            </a:r>
            <a:r>
              <a:rPr lang="en-GB" dirty="0" smtClean="0"/>
              <a:t/>
            </a:r>
            <a:br>
              <a:rPr lang="en-GB" dirty="0" smtClean="0"/>
            </a:br>
            <a:endParaRPr lang="en-GB"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5</a:t>
            </a:fld>
            <a:endParaRPr lang="en-GB"/>
          </a:p>
        </p:txBody>
      </p:sp>
    </p:spTree>
    <p:extLst>
      <p:ext uri="{BB962C8B-B14F-4D97-AF65-F5344CB8AC3E}">
        <p14:creationId xmlns:p14="http://schemas.microsoft.com/office/powerpoint/2010/main" val="1633790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solidFill>
                  <a:srgbClr val="FF0000"/>
                </a:solidFill>
              </a:rPr>
              <a:t>ANSWER</a:t>
            </a:r>
          </a:p>
          <a:p>
            <a:endParaRPr lang="en-GB" dirty="0" smtClean="0">
              <a:solidFill>
                <a:srgbClr val="FF0000"/>
              </a:solidFill>
            </a:endParaRPr>
          </a:p>
          <a:p>
            <a:r>
              <a:rPr lang="en-GB" dirty="0" smtClean="0"/>
              <a:t>Consider numbers whose first digit is 1. Looking at each possible value for the second digit we find 9 such numbers.</a:t>
            </a:r>
          </a:p>
          <a:p>
            <a:endParaRPr lang="en-GB" dirty="0" smtClean="0"/>
          </a:p>
          <a:p>
            <a:r>
              <a:rPr lang="en-GB" dirty="0" smtClean="0"/>
              <a:t>110, 121, 132, 143, 154, 165, 176, 187, 198.</a:t>
            </a:r>
          </a:p>
          <a:p>
            <a:endParaRPr lang="en-GB" dirty="0" smtClean="0"/>
          </a:p>
          <a:p>
            <a:r>
              <a:rPr lang="en-GB" dirty="0" smtClean="0"/>
              <a:t>Similarly there are 8 numbers starting with 2; 7 numbers starting with 3...</a:t>
            </a:r>
          </a:p>
          <a:p>
            <a:r>
              <a:rPr lang="en-GB" dirty="0" smtClean="0"/>
              <a:t>Lastly there is only one number starting with 9: 990.</a:t>
            </a:r>
          </a:p>
          <a:p>
            <a:endParaRPr lang="en-GB" dirty="0" smtClean="0"/>
          </a:p>
          <a:p>
            <a:r>
              <a:rPr lang="en-GB" dirty="0" smtClean="0"/>
              <a:t>Hence the total is 9+8+7+6+5+4+3+2+1 = 45.</a:t>
            </a:r>
            <a:endParaRPr lang="en-GB" dirty="0"/>
          </a:p>
        </p:txBody>
      </p:sp>
      <p:sp>
        <p:nvSpPr>
          <p:cNvPr id="4" name="Slide Number Placeholder 3"/>
          <p:cNvSpPr>
            <a:spLocks noGrp="1"/>
          </p:cNvSpPr>
          <p:nvPr>
            <p:ph type="sldNum" sz="quarter" idx="10"/>
          </p:nvPr>
        </p:nvSpPr>
        <p:spPr/>
        <p:txBody>
          <a:bodyPr/>
          <a:lstStyle/>
          <a:p>
            <a:fld id="{D5CB61CE-FD73-49FD-878C-5887ED4BF97E}" type="slidenum">
              <a:rPr lang="en-GB" smtClean="0"/>
              <a:t>6</a:t>
            </a:fld>
            <a:endParaRPr lang="en-GB"/>
          </a:p>
        </p:txBody>
      </p:sp>
    </p:spTree>
    <p:extLst>
      <p:ext uri="{BB962C8B-B14F-4D97-AF65-F5344CB8AC3E}">
        <p14:creationId xmlns:p14="http://schemas.microsoft.com/office/powerpoint/2010/main" val="2746837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112.7 cm.</a:t>
            </a:r>
            <a:br>
              <a:rPr lang="en-GB" dirty="0" smtClean="0"/>
            </a:br>
            <a:r>
              <a:rPr lang="en-GB" dirty="0" smtClean="0"/>
              <a:t/>
            </a:r>
            <a:br>
              <a:rPr lang="en-GB" dirty="0" smtClean="0"/>
            </a:br>
            <a:r>
              <a:rPr lang="en-GB" dirty="0" smtClean="0"/>
              <a:t>In order to calculate the mean height, Snow White had to first calculate the sum of the heights of the Dwarves (</a:t>
            </a:r>
            <a:r>
              <a:rPr lang="en-GB" sz="1200" i="1" kern="1200" dirty="0" smtClean="0">
                <a:solidFill>
                  <a:schemeClr val="tx1"/>
                </a:solidFill>
                <a:effectLst/>
                <a:latin typeface="+mn-lt"/>
                <a:ea typeface="+mn-ea"/>
                <a:cs typeface="+mn-cs"/>
              </a:rPr>
              <a:t>S</a:t>
            </a:r>
            <a:r>
              <a:rPr lang="en-GB" dirty="0" smtClean="0"/>
              <a:t> ), and then divide by 7. Her value for </a:t>
            </a:r>
            <a:r>
              <a:rPr lang="en-GB" sz="1200" i="1" kern="1200" dirty="0" smtClean="0">
                <a:solidFill>
                  <a:schemeClr val="tx1"/>
                </a:solidFill>
                <a:effectLst/>
                <a:latin typeface="+mn-lt"/>
                <a:ea typeface="+mn-ea"/>
                <a:cs typeface="+mn-cs"/>
              </a:rPr>
              <a:t>S</a:t>
            </a:r>
            <a:r>
              <a:rPr lang="en-GB" dirty="0" smtClean="0"/>
              <a:t> was too small by 3 cm, so her value for the mean was too small by </a:t>
            </a:r>
            <a:r>
              <a:rPr lang="en-GB" sz="1200" i="0" kern="1200" dirty="0" smtClean="0">
                <a:solidFill>
                  <a:schemeClr val="tx1"/>
                </a:solidFill>
                <a:effectLst/>
                <a:latin typeface="+mn-lt"/>
                <a:ea typeface="+mn-ea"/>
                <a:cs typeface="+mn-cs"/>
              </a:rPr>
              <a:t>3/7≈0.4</a:t>
            </a:r>
            <a:r>
              <a:rPr lang="en-GB" dirty="0" smtClean="0"/>
              <a:t> cm. So the actual mean height is </a:t>
            </a:r>
            <a:r>
              <a:rPr lang="en-GB" sz="1200" i="0" kern="1200" dirty="0" smtClean="0">
                <a:solidFill>
                  <a:schemeClr val="tx1"/>
                </a:solidFill>
                <a:effectLst/>
                <a:latin typeface="+mn-lt"/>
                <a:ea typeface="+mn-ea"/>
                <a:cs typeface="+mn-cs"/>
              </a:rPr>
              <a:t>112.3+0.4=112.7</a:t>
            </a:r>
            <a:r>
              <a:rPr lang="en-GB" dirty="0" smtClean="0"/>
              <a:t> cm.</a:t>
            </a:r>
            <a:br>
              <a:rPr lang="en-GB" dirty="0" smtClean="0"/>
            </a:br>
            <a:endParaRPr lang="en-GB" dirty="0" smtClean="0"/>
          </a:p>
          <a:p>
            <a:r>
              <a:rPr lang="en-GB" dirty="0" smtClean="0"/>
              <a:t/>
            </a:r>
            <a:br>
              <a:rPr lang="en-GB" dirty="0" smtClean="0"/>
            </a:br>
            <a:endParaRPr lang="en-GB" dirty="0" smtClean="0"/>
          </a:p>
        </p:txBody>
      </p:sp>
      <p:sp>
        <p:nvSpPr>
          <p:cNvPr id="4" name="Slide Number Placeholder 3"/>
          <p:cNvSpPr>
            <a:spLocks noGrp="1"/>
          </p:cNvSpPr>
          <p:nvPr>
            <p:ph type="sldNum" sz="quarter" idx="10"/>
          </p:nvPr>
        </p:nvSpPr>
        <p:spPr/>
        <p:txBody>
          <a:bodyPr/>
          <a:lstStyle/>
          <a:p>
            <a:fld id="{D5CB61CE-FD73-49FD-878C-5887ED4BF97E}" type="slidenum">
              <a:rPr lang="en-GB" smtClean="0"/>
              <a:t>7</a:t>
            </a:fld>
            <a:endParaRPr lang="en-GB"/>
          </a:p>
        </p:txBody>
      </p:sp>
    </p:spTree>
    <p:extLst>
      <p:ext uri="{BB962C8B-B14F-4D97-AF65-F5344CB8AC3E}">
        <p14:creationId xmlns:p14="http://schemas.microsoft.com/office/powerpoint/2010/main" val="250337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dirty="0" smtClean="0"/>
                  <a:t>ANSWER:</a:t>
                </a:r>
              </a:p>
              <a:p>
                <a:endParaRPr lang="en-GB" dirty="0" smtClean="0"/>
              </a:p>
              <a:p>
                <a:r>
                  <a:rPr lang="en-GB" dirty="0" smtClean="0"/>
                  <a:t>If the first triangle selected to be shaded is a corner triangle, then the final figure will have at least on axis of symmetry provided that the second triangle selected is one of five triangles. For example, if A is chosen first then there will be at least one axis of symmetry in the final figure if the second triangle selected is B, D, E, G or H. The same applies if an inner triangle is selected first: for example, if B is chosen first then there will be at least one axis of symmetry in the final figure if the second triangle selected is A, C, F, G or H.</a:t>
                </a:r>
                <a:br>
                  <a:rPr lang="en-GB" dirty="0" smtClean="0"/>
                </a:br>
                <a:r>
                  <a:rPr lang="en-GB" dirty="0" smtClean="0"/>
                  <a:t/>
                </a:r>
                <a:br>
                  <a:rPr lang="en-GB" dirty="0" smtClean="0"/>
                </a:br>
                <a:r>
                  <a:rPr lang="en-GB" dirty="0" smtClean="0"/>
                  <a:t>So, the probability that the final figure has at least one axis of symmetry is </a:t>
                </a:r>
                <a:r>
                  <a:rPr lang="en-GB" sz="1200" i="0" kern="1200" dirty="0" smtClean="0">
                    <a:solidFill>
                      <a:schemeClr val="tx1"/>
                    </a:solidFill>
                    <a:effectLst/>
                    <a:latin typeface="+mn-lt"/>
                    <a:ea typeface="+mn-ea"/>
                    <a:cs typeface="+mn-cs"/>
                  </a:rPr>
                  <a:t>5/7</a:t>
                </a:r>
              </a:p>
              <a:p>
                <a:endParaRPr lang="en-GB" sz="1200" i="0" kern="1200" dirty="0" smtClean="0">
                  <a:solidFill>
                    <a:srgbClr val="FF0000"/>
                  </a:solidFill>
                  <a:effectLst/>
                  <a:latin typeface="+mn-lt"/>
                  <a:ea typeface="+mn-ea"/>
                  <a:cs typeface="+mn-cs"/>
                </a:endParaRPr>
              </a:p>
              <a:p>
                <a:r>
                  <a:rPr lang="en-GB" sz="1200" b="1" i="0" kern="1200" dirty="0" smtClean="0">
                    <a:solidFill>
                      <a:srgbClr val="FF0000"/>
                    </a:solidFill>
                    <a:effectLst/>
                    <a:latin typeface="+mn-lt"/>
                    <a:ea typeface="+mn-ea"/>
                    <a:cs typeface="+mn-cs"/>
                  </a:rPr>
                  <a:t>ALSO SEE IMAGE ON SLIDE 9</a:t>
                </a:r>
              </a:p>
              <a:p>
                <a:endParaRPr lang="en-GB" sz="1200" i="0" kern="1200" dirty="0" smtClean="0">
                  <a:solidFill>
                    <a:schemeClr val="tx1"/>
                  </a:solidFill>
                  <a:effectLst/>
                  <a:latin typeface="+mn-lt"/>
                  <a:ea typeface="+mn-ea"/>
                  <a:cs typeface="+mn-cs"/>
                </a:endParaRPr>
              </a:p>
              <a:p>
                <a:endParaRPr lang="en-GB" sz="1200" i="0" kern="1200" dirty="0" smtClean="0">
                  <a:solidFill>
                    <a:schemeClr val="tx1"/>
                  </a:solidFill>
                  <a:effectLst/>
                  <a:latin typeface="+mn-lt"/>
                  <a:ea typeface="+mn-ea"/>
                  <a:cs typeface="+mn-cs"/>
                </a:endParaRPr>
              </a:p>
              <a:p>
                <a:endParaRPr lang="en-GB" sz="1200" i="0" kern="1200" dirty="0" smtClean="0">
                  <a:solidFill>
                    <a:schemeClr val="tx1"/>
                  </a:solidFill>
                  <a:effectLst/>
                  <a:latin typeface="+mn-lt"/>
                  <a:ea typeface="+mn-ea"/>
                  <a:cs typeface="+mn-cs"/>
                </a:endParaRPr>
              </a:p>
              <a:p>
                <a:endParaRPr lang="en-GB" dirty="0" smtClean="0"/>
              </a:p>
            </p:txBody>
          </p:sp>
        </mc:Choice>
        <mc:Fallback xmlns="">
          <p:sp>
            <p:nvSpPr>
              <p:cNvPr id="3" name="Notes Placeholder 2"/>
              <p:cNvSpPr>
                <a:spLocks noGrp="1"/>
              </p:cNvSpPr>
              <p:nvPr>
                <p:ph type="body" idx="1"/>
              </p:nvPr>
            </p:nvSpPr>
            <p:spPr/>
            <p:txBody>
              <a:bodyPr/>
              <a:lstStyle/>
              <a:p>
                <a:r>
                  <a:rPr lang="en-GB" dirty="0" smtClean="0"/>
                  <a:t>ANSWER:</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9</a:t>
                </a:r>
                <a:r>
                  <a:rPr lang="en-GB" sz="1200" b="0" i="0" kern="1200" dirty="0" smtClean="0">
                    <a:solidFill>
                      <a:schemeClr val="tx1"/>
                    </a:solidFill>
                    <a:effectLst/>
                    <a:latin typeface="+mn-lt"/>
                    <a:ea typeface="+mn-ea"/>
                    <a:cs typeface="+mn-cs"/>
                  </a:rPr>
                  <a:t> hours.</a:t>
                </a:r>
                <a:r>
                  <a:rPr lang="en-GB" dirty="0" smtClean="0"/>
                  <a:t/>
                </a:r>
                <a:br>
                  <a:rPr lang="en-GB" dirty="0" smtClean="0"/>
                </a:br>
                <a:r>
                  <a:rPr lang="en-GB" dirty="0" smtClean="0"/>
                  <a:t/>
                </a:r>
                <a:br>
                  <a:rPr lang="en-GB" dirty="0" smtClean="0"/>
                </a:br>
                <a:r>
                  <a:rPr lang="en-GB" sz="1200" b="0" i="0" kern="1200" dirty="0" smtClean="0">
                    <a:solidFill>
                      <a:schemeClr val="tx1"/>
                    </a:solidFill>
                    <a:effectLst/>
                    <a:latin typeface="+mn-lt"/>
                    <a:ea typeface="+mn-ea"/>
                    <a:cs typeface="+mn-cs"/>
                  </a:rPr>
                  <a:t>time taken to dig a bed of diameter six</a:t>
                </a:r>
                <a:r>
                  <a:rPr lang="en-GB" sz="1200" b="0" i="0" u="none" strike="noStrike"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metres </a:t>
                </a:r>
                <a:r>
                  <a:rPr lang="en-GB" sz="1200" b="0" i="0" kern="1200" dirty="0" smtClean="0">
                    <a:solidFill>
                      <a:schemeClr val="tx1"/>
                    </a:solidFill>
                    <a:effectLst/>
                    <a:latin typeface="+mn-lt"/>
                    <a:ea typeface="+mn-ea"/>
                    <a:cs typeface="+mn-cs"/>
                  </a:rPr>
                  <a:t>6</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3</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9</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time taken to dig a bed of diameter four</a:t>
                </a:r>
                <a:r>
                  <a:rPr lang="en-GB" sz="1200" b="0" i="0" u="none" strike="noStrike"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metres 4</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2</a:t>
                </a:r>
                <a:r>
                  <a:rPr lang="en-GB" sz="1200" b="0" i="0" kern="1200" baseline="30000" dirty="0" smtClean="0">
                    <a:solidFill>
                      <a:schemeClr val="tx1"/>
                    </a:solidFill>
                    <a:effectLst/>
                    <a:latin typeface="+mn-lt"/>
                    <a:ea typeface="+mn-ea"/>
                    <a:cs typeface="+mn-cs"/>
                  </a:rPr>
                  <a:t>2</a:t>
                </a:r>
                <a:r>
                  <a:rPr lang="en-GB" sz="1200" b="0" i="0" kern="1200" baseline="0" dirty="0" smtClean="0">
                    <a:solidFill>
                      <a:schemeClr val="tx1"/>
                    </a:solidFill>
                    <a:effectLst/>
                    <a:latin typeface="+mn-lt"/>
                    <a:ea typeface="+mn-ea"/>
                    <a:cs typeface="+mn-cs"/>
                  </a:rPr>
                  <a:t> = 4</a:t>
                </a:r>
                <a:endParaRPr lang="en-GB" dirty="0" smtClean="0"/>
              </a:p>
              <a:p>
                <a:r>
                  <a:rPr lang="en-GB" dirty="0" smtClean="0"/>
                  <a:t/>
                </a:r>
                <a:br>
                  <a:rPr lang="en-GB" dirty="0" smtClean="0"/>
                </a:br>
                <a:r>
                  <a:rPr lang="en-GB" sz="1200" b="0" i="0" kern="1200" dirty="0" smtClean="0">
                    <a:solidFill>
                      <a:schemeClr val="tx1"/>
                    </a:solidFill>
                    <a:effectLst/>
                    <a:latin typeface="+mn-lt"/>
                    <a:ea typeface="+mn-ea"/>
                    <a:cs typeface="+mn-cs"/>
                  </a:rPr>
                  <a:t>Hence the time taken for one gardener to dig a bed of diameter six metres is </a:t>
                </a:r>
                <a:r>
                  <a:rPr lang="en-GB" sz="1200" b="0" i="0" u="none" strike="noStrike" kern="1200" smtClean="0">
                    <a:solidFill>
                      <a:schemeClr val="tx1"/>
                    </a:solidFill>
                    <a:effectLst/>
                    <a:latin typeface="Cambria Math" panose="02040503050406030204" pitchFamily="18" charset="0"/>
                    <a:ea typeface="+mn-ea"/>
                    <a:cs typeface="+mn-cs"/>
                  </a:rPr>
                  <a:t>9/4</a:t>
                </a:r>
                <a:r>
                  <a:rPr lang="en-GB" sz="1200" b="0" i="0" u="none" strike="noStrike" kern="1200" dirty="0" smtClean="0">
                    <a:solidFill>
                      <a:schemeClr val="tx1"/>
                    </a:solidFill>
                    <a:effectLst/>
                    <a:latin typeface="+mn-lt"/>
                    <a:ea typeface="+mn-ea"/>
                    <a:cs typeface="+mn-cs"/>
                  </a:rPr>
                  <a:t>×4hours=9hours</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The time taken for six gardeners to dig six flower beds is the same as the time it takes one gardener to dig one bed of the same size, and hence the answer is </a:t>
                </a:r>
                <a:r>
                  <a:rPr lang="en-GB" sz="1200" b="0" i="0" u="none" strike="noStrike" kern="1200" dirty="0" smtClean="0">
                    <a:solidFill>
                      <a:schemeClr val="tx1"/>
                    </a:solidFill>
                    <a:effectLst/>
                    <a:latin typeface="+mn-lt"/>
                    <a:ea typeface="+mn-ea"/>
                    <a:cs typeface="+mn-cs"/>
                  </a:rPr>
                  <a:t>9</a:t>
                </a:r>
                <a:r>
                  <a:rPr lang="en-GB" sz="1200" b="0" i="0" kern="1200" dirty="0" smtClean="0">
                    <a:solidFill>
                      <a:schemeClr val="tx1"/>
                    </a:solidFill>
                    <a:effectLst/>
                    <a:latin typeface="+mn-lt"/>
                    <a:ea typeface="+mn-ea"/>
                    <a:cs typeface="+mn-cs"/>
                  </a:rPr>
                  <a:t> hours.</a:t>
                </a:r>
              </a:p>
              <a:p>
                <a:endParaRPr lang="en-GB" dirty="0"/>
              </a:p>
            </p:txBody>
          </p:sp>
        </mc:Fallback>
      </mc:AlternateContent>
      <p:sp>
        <p:nvSpPr>
          <p:cNvPr id="4" name="Slide Number Placeholder 3"/>
          <p:cNvSpPr>
            <a:spLocks noGrp="1"/>
          </p:cNvSpPr>
          <p:nvPr>
            <p:ph type="sldNum" sz="quarter" idx="10"/>
          </p:nvPr>
        </p:nvSpPr>
        <p:spPr/>
        <p:txBody>
          <a:bodyPr/>
          <a:lstStyle/>
          <a:p>
            <a:fld id="{D5CB61CE-FD73-49FD-878C-5887ED4BF97E}" type="slidenum">
              <a:rPr lang="en-GB" smtClean="0"/>
              <a:t>8</a:t>
            </a:fld>
            <a:endParaRPr lang="en-GB"/>
          </a:p>
        </p:txBody>
      </p:sp>
    </p:spTree>
    <p:extLst>
      <p:ext uri="{BB962C8B-B14F-4D97-AF65-F5344CB8AC3E}">
        <p14:creationId xmlns:p14="http://schemas.microsoft.com/office/powerpoint/2010/main" val="217092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21930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22077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575573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C921E0-7B81-40C7-9E97-7452D736A7AE}"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47777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921E0-7B81-40C7-9E97-7452D736A7AE}" type="datetimeFigureOut">
              <a:rPr lang="en-GB" smtClean="0"/>
              <a:t>07/11/2016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44993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FC921E0-7B81-40C7-9E97-7452D736A7AE}" type="datetimeFigureOut">
              <a:rPr lang="en-GB" smtClean="0"/>
              <a:t>07/11/2016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36278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C921E0-7B81-40C7-9E97-7452D736A7AE}" type="datetimeFigureOut">
              <a:rPr lang="en-GB" smtClean="0"/>
              <a:t>07/11/2016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370309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FC921E0-7B81-40C7-9E97-7452D736A7AE}" type="datetimeFigureOut">
              <a:rPr lang="en-GB" smtClean="0"/>
              <a:t>07/11/2016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93417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921E0-7B81-40C7-9E97-7452D736A7AE}" type="datetimeFigureOut">
              <a:rPr lang="en-GB" smtClean="0"/>
              <a:t>07/11/2016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17942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21E0-7B81-40C7-9E97-7452D736A7AE}" type="datetimeFigureOut">
              <a:rPr lang="en-GB" smtClean="0"/>
              <a:t>07/11/2016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132244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921E0-7B81-40C7-9E97-7452D736A7AE}" type="datetimeFigureOut">
              <a:rPr lang="en-GB" smtClean="0"/>
              <a:t>07/11/2016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0D01B0-6E31-48F2-877E-E140AC68CA59}" type="slidenum">
              <a:rPr lang="en-GB" smtClean="0"/>
              <a:t>‹#›</a:t>
            </a:fld>
            <a:endParaRPr lang="en-GB"/>
          </a:p>
        </p:txBody>
      </p:sp>
    </p:spTree>
    <p:extLst>
      <p:ext uri="{BB962C8B-B14F-4D97-AF65-F5344CB8AC3E}">
        <p14:creationId xmlns:p14="http://schemas.microsoft.com/office/powerpoint/2010/main" val="256615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921E0-7B81-40C7-9E97-7452D736A7AE}" type="datetimeFigureOut">
              <a:rPr lang="en-GB" smtClean="0"/>
              <a:t>07/11/2016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D01B0-6E31-48F2-877E-E140AC68CA59}" type="slidenum">
              <a:rPr lang="en-GB" smtClean="0"/>
              <a:t>‹#›</a:t>
            </a:fld>
            <a:endParaRPr lang="en-GB"/>
          </a:p>
        </p:txBody>
      </p:sp>
    </p:spTree>
    <p:extLst>
      <p:ext uri="{BB962C8B-B14F-4D97-AF65-F5344CB8AC3E}">
        <p14:creationId xmlns:p14="http://schemas.microsoft.com/office/powerpoint/2010/main" val="1508759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7.xml"/><Relationship Id="rId4" Type="http://schemas.openxmlformats.org/officeDocument/2006/relationships/slide" Target="slide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5552" y="454275"/>
            <a:ext cx="7349378" cy="997672"/>
          </a:xfrm>
        </p:spPr>
        <p:txBody>
          <a:bodyPr>
            <a:noAutofit/>
          </a:bodyPr>
          <a:lstStyle/>
          <a:p>
            <a:r>
              <a:rPr lang="en-GB" sz="8000" b="1" dirty="0" smtClean="0"/>
              <a:t>This weeks</a:t>
            </a:r>
            <a:endParaRPr lang="en-GB" sz="8000" b="1" dirty="0"/>
          </a:p>
        </p:txBody>
      </p:sp>
      <p:pic>
        <p:nvPicPr>
          <p:cNvPr id="7170" name="Picture 2" descr="Image result for maths challen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70" y="147918"/>
            <a:ext cx="3711388" cy="328226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www.butts.walsall.sch.uk/website/w289/file/repository/maths%20challenges.jpg"/>
          <p:cNvPicPr>
            <a:picLocks noChangeAspect="1" noChangeArrowheads="1"/>
          </p:cNvPicPr>
          <p:nvPr/>
        </p:nvPicPr>
        <p:blipFill rotWithShape="1">
          <a:blip r:embed="rId3">
            <a:extLst>
              <a:ext uri="{28A0092B-C50C-407E-A947-70E740481C1C}">
                <a14:useLocalDpi xmlns:a14="http://schemas.microsoft.com/office/drawing/2010/main" val="0"/>
              </a:ext>
            </a:extLst>
          </a:blip>
          <a:srcRect b="15676"/>
          <a:stretch/>
        </p:blipFill>
        <p:spPr bwMode="auto">
          <a:xfrm>
            <a:off x="4643905" y="2065888"/>
            <a:ext cx="6512672" cy="4267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8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hlinkClick r:id="rId2" action="ppaction://hlinksldjump"/>
          </p:cNvPr>
          <p:cNvSpPr txBox="1"/>
          <p:nvPr/>
        </p:nvSpPr>
        <p:spPr>
          <a:xfrm>
            <a:off x="252505" y="756431"/>
            <a:ext cx="6350001" cy="584775"/>
          </a:xfrm>
          <a:prstGeom prst="rect">
            <a:avLst/>
          </a:prstGeom>
          <a:noFill/>
        </p:spPr>
        <p:txBody>
          <a:bodyPr wrap="square" rtlCol="0">
            <a:spAutoFit/>
          </a:bodyPr>
          <a:lstStyle/>
          <a:p>
            <a:r>
              <a:rPr lang="en-GB" sz="3200" dirty="0" smtClean="0">
                <a:hlinkClick r:id="rId2" action="ppaction://hlinksldjump"/>
              </a:rPr>
              <a:t>Year 7 &amp; 8 Middle and Upper Band</a:t>
            </a:r>
            <a:endParaRPr lang="en-GB" sz="3200" dirty="0"/>
          </a:p>
        </p:txBody>
      </p:sp>
      <p:sp>
        <p:nvSpPr>
          <p:cNvPr id="6" name="TextBox 5">
            <a:hlinkClick r:id="rId3" action="ppaction://hlinksldjump"/>
          </p:cNvPr>
          <p:cNvSpPr txBox="1"/>
          <p:nvPr/>
        </p:nvSpPr>
        <p:spPr>
          <a:xfrm>
            <a:off x="7766287" y="756430"/>
            <a:ext cx="4784593" cy="584775"/>
          </a:xfrm>
          <a:prstGeom prst="rect">
            <a:avLst/>
          </a:prstGeom>
          <a:noFill/>
        </p:spPr>
        <p:txBody>
          <a:bodyPr wrap="square" rtlCol="0">
            <a:spAutoFit/>
          </a:bodyPr>
          <a:lstStyle/>
          <a:p>
            <a:r>
              <a:rPr lang="en-GB" sz="3200" dirty="0" smtClean="0">
                <a:hlinkClick r:id="rId3" action="ppaction://hlinksldjump"/>
              </a:rPr>
              <a:t>Year 7 &amp; 8 Fast Track</a:t>
            </a:r>
            <a:endParaRPr lang="en-GB" sz="3200" dirty="0"/>
          </a:p>
        </p:txBody>
      </p:sp>
      <p:sp>
        <p:nvSpPr>
          <p:cNvPr id="7" name="TextBox 6"/>
          <p:cNvSpPr txBox="1"/>
          <p:nvPr/>
        </p:nvSpPr>
        <p:spPr>
          <a:xfrm>
            <a:off x="164760" y="3380000"/>
            <a:ext cx="7075894" cy="584775"/>
          </a:xfrm>
          <a:prstGeom prst="rect">
            <a:avLst/>
          </a:prstGeom>
          <a:noFill/>
        </p:spPr>
        <p:txBody>
          <a:bodyPr wrap="square" rtlCol="0">
            <a:spAutoFit/>
          </a:bodyPr>
          <a:lstStyle/>
          <a:p>
            <a:r>
              <a:rPr lang="en-GB" sz="3200" dirty="0" smtClean="0">
                <a:hlinkClick r:id="rId4" action="ppaction://hlinksldjump"/>
              </a:rPr>
              <a:t>Year 9 &amp; 10 Middle and Upper Band</a:t>
            </a:r>
            <a:endParaRPr lang="en-GB" sz="3200" dirty="0"/>
          </a:p>
        </p:txBody>
      </p:sp>
      <p:sp>
        <p:nvSpPr>
          <p:cNvPr id="8" name="TextBox 7"/>
          <p:cNvSpPr txBox="1"/>
          <p:nvPr/>
        </p:nvSpPr>
        <p:spPr>
          <a:xfrm>
            <a:off x="7900214" y="3380000"/>
            <a:ext cx="4128132" cy="584775"/>
          </a:xfrm>
          <a:prstGeom prst="rect">
            <a:avLst/>
          </a:prstGeom>
          <a:noFill/>
        </p:spPr>
        <p:txBody>
          <a:bodyPr wrap="square" rtlCol="0">
            <a:spAutoFit/>
          </a:bodyPr>
          <a:lstStyle/>
          <a:p>
            <a:r>
              <a:rPr lang="en-GB" sz="3200" dirty="0" smtClean="0">
                <a:hlinkClick r:id="rId5" action="ppaction://hlinksldjump"/>
              </a:rPr>
              <a:t>Year 9 &amp; 10 Fast Track</a:t>
            </a:r>
            <a:endParaRPr lang="en-GB" sz="3200" dirty="0"/>
          </a:p>
        </p:txBody>
      </p:sp>
      <p:sp>
        <p:nvSpPr>
          <p:cNvPr id="9" name="TextBox 8">
            <a:hlinkClick r:id="rId6" action="ppaction://hlinksldjump"/>
          </p:cNvPr>
          <p:cNvSpPr txBox="1"/>
          <p:nvPr/>
        </p:nvSpPr>
        <p:spPr>
          <a:xfrm>
            <a:off x="4418104" y="2047517"/>
            <a:ext cx="4759346" cy="584775"/>
          </a:xfrm>
          <a:prstGeom prst="rect">
            <a:avLst/>
          </a:prstGeom>
          <a:noFill/>
        </p:spPr>
        <p:txBody>
          <a:bodyPr wrap="square" rtlCol="0">
            <a:spAutoFit/>
          </a:bodyPr>
          <a:lstStyle/>
          <a:p>
            <a:r>
              <a:rPr lang="en-GB" sz="3200" dirty="0" smtClean="0">
                <a:hlinkClick r:id="rId6" action="ppaction://hlinksldjump"/>
              </a:rPr>
              <a:t>Year 7 &amp; 8 High Achievers</a:t>
            </a:r>
            <a:endParaRPr lang="en-GB" sz="3200" dirty="0"/>
          </a:p>
        </p:txBody>
      </p:sp>
      <p:sp>
        <p:nvSpPr>
          <p:cNvPr id="10" name="TextBox 9"/>
          <p:cNvSpPr txBox="1"/>
          <p:nvPr/>
        </p:nvSpPr>
        <p:spPr>
          <a:xfrm>
            <a:off x="4418103" y="5164988"/>
            <a:ext cx="4879277" cy="584775"/>
          </a:xfrm>
          <a:prstGeom prst="rect">
            <a:avLst/>
          </a:prstGeom>
          <a:noFill/>
        </p:spPr>
        <p:txBody>
          <a:bodyPr wrap="square" rtlCol="0">
            <a:spAutoFit/>
          </a:bodyPr>
          <a:lstStyle/>
          <a:p>
            <a:r>
              <a:rPr lang="en-GB" sz="3200" dirty="0" smtClean="0">
                <a:hlinkClick r:id="rId7" action="ppaction://hlinksldjump"/>
              </a:rPr>
              <a:t>Year 9 &amp; 10 High Achievers</a:t>
            </a:r>
            <a:endParaRPr lang="en-GB" sz="3200" dirty="0"/>
          </a:p>
        </p:txBody>
      </p:sp>
    </p:spTree>
    <p:extLst>
      <p:ext uri="{BB962C8B-B14F-4D97-AF65-F5344CB8AC3E}">
        <p14:creationId xmlns:p14="http://schemas.microsoft.com/office/powerpoint/2010/main" val="2758461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5475"/>
          </a:xfrm>
        </p:spPr>
        <p:txBody>
          <a:bodyPr>
            <a:normAutofit fontScale="90000"/>
          </a:bodyPr>
          <a:lstStyle/>
          <a:p>
            <a:r>
              <a:rPr lang="en-GB" b="1" dirty="0" smtClean="0">
                <a:solidFill>
                  <a:srgbClr val="FF0000"/>
                </a:solidFill>
              </a:rPr>
              <a:t>Year 7 &amp; 8 Middle and Upper Band</a:t>
            </a:r>
            <a:endParaRPr lang="en-GB" b="1" dirty="0">
              <a:solidFill>
                <a:srgbClr val="FF0000"/>
              </a:solidFill>
            </a:endParaRPr>
          </a:p>
        </p:txBody>
      </p:sp>
      <p:sp>
        <p:nvSpPr>
          <p:cNvPr id="8" name="TextBox 7"/>
          <p:cNvSpPr txBox="1"/>
          <p:nvPr/>
        </p:nvSpPr>
        <p:spPr>
          <a:xfrm>
            <a:off x="971550" y="857250"/>
            <a:ext cx="9696450" cy="3416320"/>
          </a:xfrm>
          <a:prstGeom prst="rect">
            <a:avLst/>
          </a:prstGeom>
          <a:noFill/>
        </p:spPr>
        <p:txBody>
          <a:bodyPr wrap="square" rtlCol="0">
            <a:spAutoFit/>
          </a:bodyPr>
          <a:lstStyle/>
          <a:p>
            <a:pPr algn="ctr"/>
            <a:r>
              <a:rPr lang="en-GB" sz="3600" dirty="0" smtClean="0"/>
              <a:t>Highs and Lows</a:t>
            </a:r>
            <a:endParaRPr lang="en-GB" sz="3600" dirty="0" smtClean="0"/>
          </a:p>
          <a:p>
            <a:endParaRPr lang="en-GB" sz="3600" dirty="0" smtClean="0"/>
          </a:p>
          <a:p>
            <a:endParaRPr lang="en-GB" sz="3600" dirty="0"/>
          </a:p>
          <a:p>
            <a:endParaRPr lang="en-GB" sz="3600" dirty="0" smtClean="0"/>
          </a:p>
          <a:p>
            <a:endParaRPr lang="en-GB" sz="3600" dirty="0"/>
          </a:p>
          <a:p>
            <a:endParaRPr lang="en-GB" sz="3600" dirty="0"/>
          </a:p>
        </p:txBody>
      </p:sp>
      <p:sp>
        <p:nvSpPr>
          <p:cNvPr id="4" name="TextBox 3"/>
          <p:cNvSpPr txBox="1"/>
          <p:nvPr/>
        </p:nvSpPr>
        <p:spPr>
          <a:xfrm>
            <a:off x="190500" y="1412190"/>
            <a:ext cx="11746126" cy="4832092"/>
          </a:xfrm>
          <a:prstGeom prst="rect">
            <a:avLst/>
          </a:prstGeom>
          <a:noFill/>
        </p:spPr>
        <p:txBody>
          <a:bodyPr wrap="square" rtlCol="0">
            <a:spAutoFit/>
          </a:bodyPr>
          <a:lstStyle/>
          <a:p>
            <a:r>
              <a:rPr lang="en-GB" sz="2800" dirty="0"/>
              <a:t>I have a max/min thermometer in my greenhouse. It records both the highest and the lowest temperatures reached since the time I reset it.</a:t>
            </a:r>
          </a:p>
          <a:p>
            <a:endParaRPr lang="en-GB" sz="2800" dirty="0"/>
          </a:p>
          <a:p>
            <a:r>
              <a:rPr lang="en-GB" sz="2800" dirty="0"/>
              <a:t> I reset it on Sunday when the temperature was 4∘C.</a:t>
            </a:r>
          </a:p>
          <a:p>
            <a:r>
              <a:rPr lang="en-GB" sz="2800" dirty="0"/>
              <a:t> Overnight the temperature fell 5∘.</a:t>
            </a:r>
          </a:p>
          <a:p>
            <a:r>
              <a:rPr lang="en-GB" sz="2800" dirty="0"/>
              <a:t> </a:t>
            </a:r>
            <a:endParaRPr lang="en-GB" sz="2800" dirty="0" smtClean="0"/>
          </a:p>
          <a:p>
            <a:r>
              <a:rPr lang="en-GB" sz="2800" dirty="0" smtClean="0"/>
              <a:t>Then </a:t>
            </a:r>
            <a:r>
              <a:rPr lang="en-GB" sz="2800" dirty="0"/>
              <a:t>during Monday it rose by 6∘ before falling 10∘ during the night.</a:t>
            </a:r>
          </a:p>
          <a:p>
            <a:endParaRPr lang="en-GB" sz="2800" dirty="0" smtClean="0"/>
          </a:p>
          <a:p>
            <a:r>
              <a:rPr lang="en-GB" sz="2800" dirty="0" smtClean="0"/>
              <a:t>On </a:t>
            </a:r>
            <a:r>
              <a:rPr lang="en-GB" sz="2800" dirty="0"/>
              <a:t>Tuesday it rose by 4∘ and fell by 2∘ overnight.</a:t>
            </a:r>
          </a:p>
          <a:p>
            <a:endParaRPr lang="en-GB" sz="2800" dirty="0" smtClean="0"/>
          </a:p>
          <a:p>
            <a:r>
              <a:rPr lang="en-GB" sz="2800" dirty="0" smtClean="0"/>
              <a:t>On </a:t>
            </a:r>
            <a:r>
              <a:rPr lang="en-GB" sz="2800" dirty="0"/>
              <a:t>Wednesday morning, what were the maximum and minimum </a:t>
            </a:r>
            <a:r>
              <a:rPr lang="en-GB" sz="2800" dirty="0" smtClean="0"/>
              <a:t>temperatures</a:t>
            </a:r>
            <a:endParaRPr lang="en-GB" sz="28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2060" y="1993504"/>
            <a:ext cx="1904566" cy="1834732"/>
          </a:xfrm>
          <a:prstGeom prst="rect">
            <a:avLst/>
          </a:prstGeom>
        </p:spPr>
      </p:pic>
    </p:spTree>
    <p:extLst>
      <p:ext uri="{BB962C8B-B14F-4D97-AF65-F5344CB8AC3E}">
        <p14:creationId xmlns:p14="http://schemas.microsoft.com/office/powerpoint/2010/main" val="2093095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625475"/>
          </a:xfrm>
        </p:spPr>
        <p:txBody>
          <a:bodyPr>
            <a:normAutofit fontScale="90000"/>
          </a:bodyPr>
          <a:lstStyle/>
          <a:p>
            <a:r>
              <a:rPr lang="en-GB" b="1" dirty="0" smtClean="0">
                <a:solidFill>
                  <a:srgbClr val="FF0000"/>
                </a:solidFill>
              </a:rPr>
              <a:t>Year 7 &amp; 8 Fast track </a:t>
            </a:r>
            <a:endParaRPr lang="en-GB" b="1" dirty="0">
              <a:solidFill>
                <a:srgbClr val="FF0000"/>
              </a:solidFill>
            </a:endParaRPr>
          </a:p>
        </p:txBody>
      </p:sp>
      <p:sp>
        <p:nvSpPr>
          <p:cNvPr id="6" name="Content Placeholder 2"/>
          <p:cNvSpPr>
            <a:spLocks noGrp="1"/>
          </p:cNvSpPr>
          <p:nvPr>
            <p:ph idx="1"/>
          </p:nvPr>
        </p:nvSpPr>
        <p:spPr>
          <a:xfrm>
            <a:off x="209550" y="2228850"/>
            <a:ext cx="11620500" cy="3676650"/>
          </a:xfrm>
        </p:spPr>
        <p:txBody>
          <a:bodyPr>
            <a:noAutofit/>
          </a:bodyPr>
          <a:lstStyle/>
          <a:p>
            <a:pPr marL="0" indent="0" algn="ctr">
              <a:buNone/>
            </a:pPr>
            <a:r>
              <a:rPr lang="en-GB" sz="4000" dirty="0" smtClean="0"/>
              <a:t>Central Sum</a:t>
            </a:r>
            <a:endParaRPr lang="en-GB" sz="4000" dirty="0" smtClean="0"/>
          </a:p>
          <a:p>
            <a:pPr marL="0" indent="0" algn="ctr">
              <a:buNone/>
            </a:pPr>
            <a:endParaRPr lang="en-GB" sz="1800" dirty="0"/>
          </a:p>
          <a:p>
            <a:pPr marL="0" indent="0">
              <a:buNone/>
            </a:pPr>
            <a:r>
              <a:rPr lang="en-GB" sz="4000" dirty="0"/>
              <a:t>In how many whole numbers between 100 and 999 is the middle digit equal to the sum of the other two digits</a:t>
            </a:r>
            <a:r>
              <a:rPr lang="en-GB" sz="4000" dirty="0" smtClean="0"/>
              <a:t>?</a:t>
            </a:r>
            <a:endParaRPr lang="en-GB" sz="36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0781" y="186612"/>
            <a:ext cx="3256924" cy="2915800"/>
          </a:xfrm>
          <a:prstGeom prst="rect">
            <a:avLst/>
          </a:prstGeom>
        </p:spPr>
      </p:pic>
    </p:spTree>
    <p:extLst>
      <p:ext uri="{BB962C8B-B14F-4D97-AF65-F5344CB8AC3E}">
        <p14:creationId xmlns:p14="http://schemas.microsoft.com/office/powerpoint/2010/main" val="271025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68325"/>
          </a:xfrm>
        </p:spPr>
        <p:txBody>
          <a:bodyPr>
            <a:normAutofit fontScale="90000"/>
          </a:bodyPr>
          <a:lstStyle/>
          <a:p>
            <a:r>
              <a:rPr lang="en-GB" b="1" dirty="0" smtClean="0">
                <a:solidFill>
                  <a:srgbClr val="FF0000"/>
                </a:solidFill>
              </a:rPr>
              <a:t>Year 7 &amp; 8 High Achievers</a:t>
            </a:r>
            <a:endParaRPr lang="en-GB" b="1" dirty="0">
              <a:solidFill>
                <a:srgbClr val="FF0000"/>
              </a:solidFill>
            </a:endParaRPr>
          </a:p>
        </p:txBody>
      </p:sp>
      <p:sp>
        <p:nvSpPr>
          <p:cNvPr id="3" name="Content Placeholder 2"/>
          <p:cNvSpPr>
            <a:spLocks noGrp="1"/>
          </p:cNvSpPr>
          <p:nvPr>
            <p:ph idx="1"/>
          </p:nvPr>
        </p:nvSpPr>
        <p:spPr>
          <a:xfrm>
            <a:off x="444842" y="1608849"/>
            <a:ext cx="11385207" cy="5107261"/>
          </a:xfrm>
        </p:spPr>
        <p:txBody>
          <a:bodyPr>
            <a:noAutofit/>
          </a:bodyPr>
          <a:lstStyle/>
          <a:p>
            <a:pPr marL="0" indent="0" algn="ctr">
              <a:buNone/>
            </a:pPr>
            <a:r>
              <a:rPr lang="en-GB" sz="4400" dirty="0" smtClean="0"/>
              <a:t>Dopey Measurement</a:t>
            </a:r>
            <a:endParaRPr lang="en-GB" sz="4400" dirty="0" smtClean="0"/>
          </a:p>
          <a:p>
            <a:pPr marL="0" indent="0" algn="ctr">
              <a:buNone/>
            </a:pPr>
            <a:endParaRPr lang="en-GB" sz="1800" dirty="0"/>
          </a:p>
          <a:p>
            <a:pPr marL="0" indent="0">
              <a:buNone/>
            </a:pPr>
            <a:r>
              <a:rPr lang="en-GB" sz="4000" dirty="0"/>
              <a:t>Snow White wanted to know the mean height of the Seven Dwarfs. So one day she measured them all as they left for work and calculated their mean height as 112.3 cm. Doc complained that she had left him out and measured Dopey twice without him noticing. If Doc is 3 cm taller than Dopey, what is the mean height of the Seven Dwarfs (correct to one decimal place</a:t>
            </a:r>
            <a:r>
              <a:rPr lang="en-GB" sz="4000" dirty="0" smtClean="0"/>
              <a:t>)</a:t>
            </a:r>
            <a:endParaRPr lang="en-GB" sz="3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0704" y="284162"/>
            <a:ext cx="2667000" cy="2171700"/>
          </a:xfrm>
          <a:prstGeom prst="rect">
            <a:avLst/>
          </a:prstGeom>
        </p:spPr>
      </p:pic>
    </p:spTree>
    <p:extLst>
      <p:ext uri="{BB962C8B-B14F-4D97-AF65-F5344CB8AC3E}">
        <p14:creationId xmlns:p14="http://schemas.microsoft.com/office/powerpoint/2010/main" val="1184073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09550" y="2228850"/>
            <a:ext cx="11620500" cy="3676650"/>
          </a:xfrm>
        </p:spPr>
        <p:txBody>
          <a:bodyPr>
            <a:noAutofit/>
          </a:bodyPr>
          <a:lstStyle/>
          <a:p>
            <a:pPr marL="0" indent="0" algn="ctr">
              <a:buNone/>
            </a:pPr>
            <a:r>
              <a:rPr lang="en-GB" sz="4000" dirty="0" smtClean="0"/>
              <a:t>Central Sum</a:t>
            </a:r>
            <a:endParaRPr lang="en-GB" sz="4000" dirty="0" smtClean="0"/>
          </a:p>
          <a:p>
            <a:pPr marL="0" indent="0" algn="ctr">
              <a:buNone/>
            </a:pPr>
            <a:endParaRPr lang="en-GB" sz="1800" dirty="0"/>
          </a:p>
          <a:p>
            <a:pPr marL="0" indent="0">
              <a:buNone/>
            </a:pPr>
            <a:r>
              <a:rPr lang="en-GB" sz="4000" dirty="0"/>
              <a:t>In how many whole numbers between 100 and 999 is the middle digit equal to the sum of the other two digits</a:t>
            </a:r>
            <a:r>
              <a:rPr lang="en-GB" sz="4000" dirty="0" smtClean="0"/>
              <a:t>?</a:t>
            </a:r>
            <a:endParaRPr lang="en-GB" sz="3600" dirty="0"/>
          </a:p>
        </p:txBody>
      </p:sp>
      <p:sp>
        <p:nvSpPr>
          <p:cNvPr id="5" name="Title 1"/>
          <p:cNvSpPr txBox="1">
            <a:spLocks/>
          </p:cNvSpPr>
          <p:nvPr/>
        </p:nvSpPr>
        <p:spPr>
          <a:xfrm>
            <a:off x="0" y="0"/>
            <a:ext cx="10515600" cy="62547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smtClean="0">
                <a:solidFill>
                  <a:srgbClr val="FF0000"/>
                </a:solidFill>
              </a:rPr>
              <a:t>Year 9 &amp; 10 Middle and Upper Band</a:t>
            </a:r>
            <a:endParaRPr lang="en-GB" b="1" dirty="0">
              <a:solidFill>
                <a:srgbClr val="FF00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0781" y="186612"/>
            <a:ext cx="3256924" cy="2915800"/>
          </a:xfrm>
          <a:prstGeom prst="rect">
            <a:avLst/>
          </a:prstGeom>
        </p:spPr>
      </p:pic>
    </p:spTree>
    <p:extLst>
      <p:ext uri="{BB962C8B-B14F-4D97-AF65-F5344CB8AC3E}">
        <p14:creationId xmlns:p14="http://schemas.microsoft.com/office/powerpoint/2010/main" val="4273608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10515600" cy="62547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smtClean="0">
                <a:solidFill>
                  <a:srgbClr val="FF0000"/>
                </a:solidFill>
              </a:rPr>
              <a:t>Year 9 &amp; 10 Fast Track</a:t>
            </a:r>
            <a:endParaRPr lang="en-GB" b="1" dirty="0">
              <a:solidFill>
                <a:srgbClr val="FF0000"/>
              </a:solidFill>
            </a:endParaRPr>
          </a:p>
        </p:txBody>
      </p:sp>
      <p:sp>
        <p:nvSpPr>
          <p:cNvPr id="7" name="Content Placeholder 2"/>
          <p:cNvSpPr>
            <a:spLocks noGrp="1"/>
          </p:cNvSpPr>
          <p:nvPr>
            <p:ph idx="1"/>
          </p:nvPr>
        </p:nvSpPr>
        <p:spPr>
          <a:xfrm>
            <a:off x="482285" y="1711325"/>
            <a:ext cx="11385207" cy="5146675"/>
          </a:xfrm>
        </p:spPr>
        <p:txBody>
          <a:bodyPr>
            <a:noAutofit/>
          </a:bodyPr>
          <a:lstStyle/>
          <a:p>
            <a:pPr marL="0" indent="0" algn="ctr">
              <a:buNone/>
            </a:pPr>
            <a:r>
              <a:rPr lang="en-GB" sz="4400" dirty="0" smtClean="0"/>
              <a:t>Dopey Measurement</a:t>
            </a:r>
            <a:endParaRPr lang="en-GB" sz="4400" dirty="0" smtClean="0"/>
          </a:p>
          <a:p>
            <a:pPr marL="0" indent="0" algn="ctr">
              <a:buNone/>
            </a:pPr>
            <a:endParaRPr lang="en-GB" sz="1800" dirty="0"/>
          </a:p>
          <a:p>
            <a:pPr marL="0" indent="0">
              <a:buNone/>
            </a:pPr>
            <a:r>
              <a:rPr lang="en-GB" sz="4000" dirty="0"/>
              <a:t>Snow White wanted to know the mean height of the Seven Dwarfs. So one day she measured them all as they left for work and calculated their mean height as 112.3 cm. Doc complained that she had left him out and measured Dopey twice without him noticing. If Doc is 3 cm taller than Dopey, what is the mean height of the Seven Dwarfs (correct to one decimal place)?</a:t>
            </a:r>
            <a:r>
              <a:rPr lang="en-GB" sz="3200" dirty="0"/>
              <a:t/>
            </a:r>
            <a:br>
              <a:rPr lang="en-GB" sz="3200" dirty="0"/>
            </a:br>
            <a:endParaRPr lang="en-GB" sz="32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0704" y="284162"/>
            <a:ext cx="2667000" cy="2171700"/>
          </a:xfrm>
          <a:prstGeom prst="rect">
            <a:avLst/>
          </a:prstGeom>
        </p:spPr>
      </p:pic>
    </p:spTree>
    <p:extLst>
      <p:ext uri="{BB962C8B-B14F-4D97-AF65-F5344CB8AC3E}">
        <p14:creationId xmlns:p14="http://schemas.microsoft.com/office/powerpoint/2010/main" val="302053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530225"/>
          </a:xfrm>
        </p:spPr>
        <p:txBody>
          <a:bodyPr>
            <a:normAutofit fontScale="90000"/>
          </a:bodyPr>
          <a:lstStyle/>
          <a:p>
            <a:r>
              <a:rPr lang="en-GB" b="1" dirty="0" smtClean="0">
                <a:solidFill>
                  <a:srgbClr val="FF0000"/>
                </a:solidFill>
              </a:rPr>
              <a:t>Year 9 &amp; 10 High Achievers</a:t>
            </a:r>
            <a:endParaRPr lang="en-GB" b="1" dirty="0">
              <a:solidFill>
                <a:srgbClr val="FF0000"/>
              </a:solidFill>
            </a:endParaRPr>
          </a:p>
        </p:txBody>
      </p:sp>
      <p:sp>
        <p:nvSpPr>
          <p:cNvPr id="8" name="TextBox 7"/>
          <p:cNvSpPr txBox="1"/>
          <p:nvPr/>
        </p:nvSpPr>
        <p:spPr>
          <a:xfrm>
            <a:off x="255115" y="530225"/>
            <a:ext cx="11620500" cy="6432530"/>
          </a:xfrm>
          <a:prstGeom prst="rect">
            <a:avLst/>
          </a:prstGeom>
          <a:noFill/>
        </p:spPr>
        <p:txBody>
          <a:bodyPr wrap="square" rtlCol="0">
            <a:spAutoFit/>
          </a:bodyPr>
          <a:lstStyle/>
          <a:p>
            <a:pPr algn="ctr"/>
            <a:r>
              <a:rPr lang="en-GB" sz="6000" dirty="0" smtClean="0"/>
              <a:t>Pieces of Eight</a:t>
            </a:r>
            <a:endParaRPr lang="en-GB" sz="2800" dirty="0" smtClean="0"/>
          </a:p>
          <a:p>
            <a:r>
              <a:rPr lang="en-GB" sz="3200" dirty="0" smtClean="0"/>
              <a:t>A square is divided into eight congruent triangles, as shown.</a:t>
            </a:r>
          </a:p>
          <a:p>
            <a:endParaRPr lang="en-GB" sz="3200" dirty="0" smtClean="0"/>
          </a:p>
          <a:p>
            <a:endParaRPr lang="en-GB" sz="3200" dirty="0"/>
          </a:p>
          <a:p>
            <a:endParaRPr lang="en-GB" sz="3200" dirty="0"/>
          </a:p>
          <a:p>
            <a:endParaRPr lang="en-GB" sz="3200" dirty="0" smtClean="0"/>
          </a:p>
          <a:p>
            <a:endParaRPr lang="en-GB" sz="3200" dirty="0" smtClean="0"/>
          </a:p>
          <a:p>
            <a:endParaRPr lang="en-GB" sz="3200" dirty="0" smtClean="0"/>
          </a:p>
          <a:p>
            <a:endParaRPr lang="en-GB" sz="3200" dirty="0" smtClean="0"/>
          </a:p>
          <a:p>
            <a:r>
              <a:rPr lang="en-GB" sz="3200" dirty="0" smtClean="0"/>
              <a:t>Two of these triangles are selected at random and shaded black. What is the probability that the resulting figure has at least one axis of symmetry?</a:t>
            </a:r>
            <a:endParaRPr lang="en-GB" sz="4800"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62061" y="2212965"/>
            <a:ext cx="3067050" cy="30670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56769" y="2397663"/>
            <a:ext cx="2984500" cy="2697654"/>
          </a:xfrm>
          <a:prstGeom prst="rect">
            <a:avLst/>
          </a:prstGeom>
        </p:spPr>
      </p:pic>
    </p:spTree>
    <p:extLst>
      <p:ext uri="{BB962C8B-B14F-4D97-AF65-F5344CB8AC3E}">
        <p14:creationId xmlns:p14="http://schemas.microsoft.com/office/powerpoint/2010/main" val="669659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 to assist with the answer to Pieces of Eight</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825625"/>
            <a:ext cx="4351338" cy="4351338"/>
          </a:xfrm>
          <a:prstGeom prst="rect">
            <a:avLst/>
          </a:prstGeom>
        </p:spPr>
      </p:pic>
    </p:spTree>
    <p:extLst>
      <p:ext uri="{BB962C8B-B14F-4D97-AF65-F5344CB8AC3E}">
        <p14:creationId xmlns:p14="http://schemas.microsoft.com/office/powerpoint/2010/main" val="1532819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746</Words>
  <Application>Microsoft Office PowerPoint</Application>
  <PresentationFormat>Widescreen</PresentationFormat>
  <Paragraphs>97</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This weeks</vt:lpstr>
      <vt:lpstr>PowerPoint Presentation</vt:lpstr>
      <vt:lpstr>Year 7 &amp; 8 Middle and Upper Band</vt:lpstr>
      <vt:lpstr>Year 7 &amp; 8 Fast track </vt:lpstr>
      <vt:lpstr>Year 7 &amp; 8 High Achievers</vt:lpstr>
      <vt:lpstr>PowerPoint Presentation</vt:lpstr>
      <vt:lpstr>PowerPoint Presentation</vt:lpstr>
      <vt:lpstr>Year 9 &amp; 10 High Achievers</vt:lpstr>
      <vt:lpstr>Image to assist with the answer to Pieces of Eight</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weeks Maths</dc:title>
  <dc:creator>Deborah Watling</dc:creator>
  <cp:lastModifiedBy>Deborah Watling</cp:lastModifiedBy>
  <cp:revision>19</cp:revision>
  <dcterms:created xsi:type="dcterms:W3CDTF">2016-10-19T11:47:45Z</dcterms:created>
  <dcterms:modified xsi:type="dcterms:W3CDTF">2016-11-07T17:11:36Z</dcterms:modified>
</cp:coreProperties>
</file>