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2" r:id="rId3"/>
    <p:sldId id="257" r:id="rId4"/>
    <p:sldId id="260" r:id="rId5"/>
    <p:sldId id="264" r:id="rId6"/>
    <p:sldId id="265" r:id="rId7"/>
    <p:sldId id="266"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1" autoAdjust="0"/>
    <p:restoredTop sz="63070" autoAdjust="0"/>
  </p:normalViewPr>
  <p:slideViewPr>
    <p:cSldViewPr snapToGrid="0">
      <p:cViewPr>
        <p:scale>
          <a:sx n="39" d="100"/>
          <a:sy n="39" d="100"/>
        </p:scale>
        <p:origin x="2592" y="7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0C400E-4C4A-4D56-81F0-67BB99BCBB43}" type="datetimeFigureOut">
              <a:rPr lang="en-GB" smtClean="0"/>
              <a:t>01/11/2016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CB61CE-FD73-49FD-878C-5887ED4BF97E}" type="slidenum">
              <a:rPr lang="en-GB" smtClean="0"/>
              <a:t>‹#›</a:t>
            </a:fld>
            <a:endParaRPr lang="en-GB"/>
          </a:p>
        </p:txBody>
      </p:sp>
    </p:spTree>
    <p:extLst>
      <p:ext uri="{BB962C8B-B14F-4D97-AF65-F5344CB8AC3E}">
        <p14:creationId xmlns:p14="http://schemas.microsoft.com/office/powerpoint/2010/main" val="635031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GB" dirty="0" smtClean="0">
                <a:effectLst/>
              </a:rPr>
              <a:t>ANSWER</a:t>
            </a:r>
          </a:p>
          <a:p>
            <a:pPr marL="0" indent="0">
              <a:buFont typeface="+mj-lt"/>
              <a:buNone/>
            </a:pPr>
            <a:r>
              <a:rPr lang="en-GB" dirty="0" smtClean="0">
                <a:effectLst/>
              </a:rPr>
              <a:t>1 = 1</a:t>
            </a:r>
            <a:br>
              <a:rPr lang="en-GB" dirty="0" smtClean="0">
                <a:effectLst/>
              </a:rPr>
            </a:br>
            <a:r>
              <a:rPr lang="en-GB" dirty="0" smtClean="0">
                <a:effectLst/>
              </a:rPr>
              <a:t>2 = 2</a:t>
            </a:r>
            <a:br>
              <a:rPr lang="en-GB" dirty="0" smtClean="0">
                <a:effectLst/>
              </a:rPr>
            </a:br>
            <a:r>
              <a:rPr lang="en-GB" dirty="0" smtClean="0">
                <a:effectLst/>
              </a:rPr>
              <a:t>3 = 1 + 2</a:t>
            </a:r>
            <a:br>
              <a:rPr lang="en-GB" dirty="0" smtClean="0">
                <a:effectLst/>
              </a:rPr>
            </a:br>
            <a:r>
              <a:rPr lang="en-GB" dirty="0" smtClean="0">
                <a:effectLst/>
              </a:rPr>
              <a:t>4 = 4</a:t>
            </a:r>
            <a:br>
              <a:rPr lang="en-GB" dirty="0" smtClean="0">
                <a:effectLst/>
              </a:rPr>
            </a:br>
            <a:r>
              <a:rPr lang="en-GB" dirty="0" smtClean="0">
                <a:effectLst/>
              </a:rPr>
              <a:t>5 = 5</a:t>
            </a:r>
            <a:br>
              <a:rPr lang="en-GB" dirty="0" smtClean="0">
                <a:effectLst/>
              </a:rPr>
            </a:br>
            <a:r>
              <a:rPr lang="en-GB" dirty="0" smtClean="0">
                <a:effectLst/>
              </a:rPr>
              <a:t>6 = 2 + 4</a:t>
            </a:r>
            <a:br>
              <a:rPr lang="en-GB" dirty="0" smtClean="0">
                <a:effectLst/>
              </a:rPr>
            </a:br>
            <a:r>
              <a:rPr lang="en-GB" dirty="0" smtClean="0">
                <a:effectLst/>
              </a:rPr>
              <a:t>7 = 1 + 2 + 4</a:t>
            </a:r>
            <a:br>
              <a:rPr lang="en-GB" dirty="0" smtClean="0">
                <a:effectLst/>
              </a:rPr>
            </a:br>
            <a:r>
              <a:rPr lang="en-GB" dirty="0" smtClean="0">
                <a:effectLst/>
              </a:rPr>
              <a:t>8 = 5 + 1 + 2</a:t>
            </a:r>
            <a:br>
              <a:rPr lang="en-GB" dirty="0" smtClean="0">
                <a:effectLst/>
              </a:rPr>
            </a:br>
            <a:r>
              <a:rPr lang="en-GB" dirty="0" smtClean="0">
                <a:effectLst/>
              </a:rPr>
              <a:t>9 = 4 + 5</a:t>
            </a:r>
            <a:br>
              <a:rPr lang="en-GB" dirty="0" smtClean="0">
                <a:effectLst/>
              </a:rPr>
            </a:br>
            <a:r>
              <a:rPr lang="en-GB" dirty="0" smtClean="0">
                <a:effectLst/>
              </a:rPr>
              <a:t>10 = 7 + 1 + 2</a:t>
            </a:r>
            <a:br>
              <a:rPr lang="en-GB" dirty="0" smtClean="0">
                <a:effectLst/>
              </a:rPr>
            </a:br>
            <a:r>
              <a:rPr lang="en-GB" dirty="0" smtClean="0">
                <a:effectLst/>
              </a:rPr>
              <a:t>11 = 5 + 4 + 2</a:t>
            </a:r>
            <a:br>
              <a:rPr lang="en-GB" dirty="0" smtClean="0">
                <a:effectLst/>
              </a:rPr>
            </a:br>
            <a:r>
              <a:rPr lang="en-GB" dirty="0" smtClean="0">
                <a:effectLst/>
              </a:rPr>
              <a:t>12 = 5 + 4 + 2 + 1</a:t>
            </a:r>
            <a:br>
              <a:rPr lang="en-GB" dirty="0" smtClean="0">
                <a:effectLst/>
              </a:rPr>
            </a:br>
            <a:r>
              <a:rPr lang="en-GB" dirty="0" smtClean="0">
                <a:effectLst/>
              </a:rPr>
              <a:t>13 = 7 + 6</a:t>
            </a:r>
            <a:br>
              <a:rPr lang="en-GB" dirty="0" smtClean="0">
                <a:effectLst/>
              </a:rPr>
            </a:br>
            <a:r>
              <a:rPr lang="en-GB" dirty="0" smtClean="0">
                <a:effectLst/>
              </a:rPr>
              <a:t>14 = 7 + 6 + 1</a:t>
            </a:r>
            <a:br>
              <a:rPr lang="en-GB" dirty="0" smtClean="0">
                <a:effectLst/>
              </a:rPr>
            </a:br>
            <a:r>
              <a:rPr lang="en-GB" dirty="0" smtClean="0">
                <a:effectLst/>
              </a:rPr>
              <a:t>15 = 7 + 6 + 2</a:t>
            </a:r>
            <a:br>
              <a:rPr lang="en-GB" dirty="0" smtClean="0">
                <a:effectLst/>
              </a:rPr>
            </a:br>
            <a:r>
              <a:rPr lang="en-GB" dirty="0" smtClean="0">
                <a:effectLst/>
              </a:rPr>
              <a:t>16 = 7 + 6 + 2 + 1</a:t>
            </a:r>
            <a:br>
              <a:rPr lang="en-GB" dirty="0" smtClean="0">
                <a:effectLst/>
              </a:rPr>
            </a:br>
            <a:r>
              <a:rPr lang="en-GB" dirty="0" smtClean="0">
                <a:effectLst/>
              </a:rPr>
              <a:t>17 = 7 + 5 + 4 + 1</a:t>
            </a:r>
            <a:br>
              <a:rPr lang="en-GB" dirty="0" smtClean="0">
                <a:effectLst/>
              </a:rPr>
            </a:br>
            <a:r>
              <a:rPr lang="en-GB" dirty="0" smtClean="0">
                <a:effectLst/>
              </a:rPr>
              <a:t>18 = 7 + 5 + 4 + 2</a:t>
            </a:r>
            <a:br>
              <a:rPr lang="en-GB" dirty="0" smtClean="0">
                <a:effectLst/>
              </a:rPr>
            </a:br>
            <a:r>
              <a:rPr lang="en-GB" dirty="0" smtClean="0">
                <a:effectLst/>
              </a:rPr>
              <a:t>19 = 7 + 5 + 4 + 2 + 1</a:t>
            </a:r>
            <a:br>
              <a:rPr lang="en-GB" dirty="0" smtClean="0">
                <a:effectLst/>
              </a:rPr>
            </a:br>
            <a:r>
              <a:rPr lang="en-GB" dirty="0" smtClean="0">
                <a:effectLst/>
              </a:rPr>
              <a:t>20 = 5 + 7 + 6 + 2</a:t>
            </a:r>
            <a:br>
              <a:rPr lang="en-GB" dirty="0" smtClean="0">
                <a:effectLst/>
              </a:rPr>
            </a:br>
            <a:r>
              <a:rPr lang="en-GB" dirty="0" smtClean="0">
                <a:effectLst/>
              </a:rPr>
              <a:t>21 = 5 + 7 + 6 + 2 + 1</a:t>
            </a:r>
            <a:br>
              <a:rPr lang="en-GB" dirty="0" smtClean="0">
                <a:effectLst/>
              </a:rPr>
            </a:br>
            <a:r>
              <a:rPr lang="en-GB" dirty="0" smtClean="0">
                <a:effectLst/>
              </a:rPr>
              <a:t>22 = 4 + 5 + 7 + 6</a:t>
            </a:r>
            <a:br>
              <a:rPr lang="en-GB" dirty="0" smtClean="0">
                <a:effectLst/>
              </a:rPr>
            </a:br>
            <a:r>
              <a:rPr lang="en-GB" dirty="0" smtClean="0">
                <a:effectLst/>
              </a:rPr>
              <a:t>23 = 5 + 7 + 6 + 1 + 4</a:t>
            </a:r>
            <a:br>
              <a:rPr lang="en-GB" dirty="0" smtClean="0">
                <a:effectLst/>
              </a:rPr>
            </a:br>
            <a:r>
              <a:rPr lang="en-GB" dirty="0" smtClean="0">
                <a:effectLst/>
              </a:rPr>
              <a:t>24 = 5 + 7 + 6 + 2 + 4</a:t>
            </a:r>
            <a:br>
              <a:rPr lang="en-GB" dirty="0" smtClean="0">
                <a:effectLst/>
              </a:rPr>
            </a:br>
            <a:r>
              <a:rPr lang="en-GB" dirty="0" smtClean="0">
                <a:effectLst/>
              </a:rPr>
              <a:t>25 = 5 + 7 + 6 + 2 + 4 +</a:t>
            </a:r>
            <a:r>
              <a:rPr lang="en-GB" baseline="0" dirty="0" smtClean="0">
                <a:effectLst/>
              </a:rPr>
              <a:t> 1</a:t>
            </a:r>
            <a:endParaRPr lang="en-GB" baseline="0" dirty="0" smtClean="0"/>
          </a:p>
        </p:txBody>
      </p:sp>
      <p:sp>
        <p:nvSpPr>
          <p:cNvPr id="4" name="Slide Number Placeholder 3"/>
          <p:cNvSpPr>
            <a:spLocks noGrp="1"/>
          </p:cNvSpPr>
          <p:nvPr>
            <p:ph type="sldNum" sz="quarter" idx="10"/>
          </p:nvPr>
        </p:nvSpPr>
        <p:spPr/>
        <p:txBody>
          <a:bodyPr/>
          <a:lstStyle/>
          <a:p>
            <a:fld id="{D5CB61CE-FD73-49FD-878C-5887ED4BF97E}" type="slidenum">
              <a:rPr lang="en-GB" smtClean="0"/>
              <a:t>3</a:t>
            </a:fld>
            <a:endParaRPr lang="en-GB"/>
          </a:p>
        </p:txBody>
      </p:sp>
    </p:spTree>
    <p:extLst>
      <p:ext uri="{BB962C8B-B14F-4D97-AF65-F5344CB8AC3E}">
        <p14:creationId xmlns:p14="http://schemas.microsoft.com/office/powerpoint/2010/main" val="2477122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solidFill>
                  <a:srgbClr val="FF0000"/>
                </a:solidFill>
              </a:rPr>
              <a:t>ANSWER</a:t>
            </a:r>
          </a:p>
          <a:p>
            <a:endParaRPr lang="en-GB" dirty="0" smtClean="0">
              <a:solidFill>
                <a:srgbClr val="FF0000"/>
              </a:solidFill>
            </a:endParaRPr>
          </a:p>
          <a:p>
            <a:r>
              <a:rPr lang="en-GB" dirty="0" smtClean="0">
                <a:solidFill>
                  <a:srgbClr val="FF0000"/>
                </a:solidFill>
              </a:rPr>
              <a:t>To</a:t>
            </a:r>
            <a:r>
              <a:rPr lang="en-GB" baseline="0" dirty="0" smtClean="0">
                <a:solidFill>
                  <a:srgbClr val="FF0000"/>
                </a:solidFill>
              </a:rPr>
              <a:t> work out the mean we add together all of the numbers, then divide by the total number of digits. (1+2+3+4+6)/5 = 3.2</a:t>
            </a:r>
          </a:p>
          <a:p>
            <a:endParaRPr lang="en-GB" baseline="0" dirty="0" smtClean="0">
              <a:solidFill>
                <a:srgbClr val="FF0000"/>
              </a:solidFill>
            </a:endParaRPr>
          </a:p>
          <a:p>
            <a:r>
              <a:rPr lang="en-GB" baseline="0" dirty="0" smtClean="0">
                <a:solidFill>
                  <a:srgbClr val="FF0000"/>
                </a:solidFill>
              </a:rPr>
              <a:t>Remove 1 = Mean is 4</a:t>
            </a:r>
          </a:p>
          <a:p>
            <a:pPr algn="l"/>
            <a:r>
              <a:rPr lang="en-GB" baseline="0" dirty="0" smtClean="0">
                <a:solidFill>
                  <a:srgbClr val="FF0000"/>
                </a:solidFill>
              </a:rPr>
              <a:t>Remove 6 = Mean is 3</a:t>
            </a:r>
          </a:p>
          <a:p>
            <a:pPr algn="l"/>
            <a:endParaRPr lang="en-GB" baseline="0" dirty="0" smtClean="0">
              <a:solidFill>
                <a:srgbClr val="FF0000"/>
              </a:solidFill>
            </a:endParaRPr>
          </a:p>
          <a:p>
            <a:pPr algn="l"/>
            <a:r>
              <a:rPr lang="en-GB" baseline="0" dirty="0" smtClean="0">
                <a:solidFill>
                  <a:srgbClr val="FF0000"/>
                </a:solidFill>
              </a:rPr>
              <a:t>EXTENSION = 12 was crossed out</a:t>
            </a:r>
            <a:endParaRPr lang="en-GB" dirty="0">
              <a:solidFill>
                <a:srgbClr val="FF0000"/>
              </a:solidFill>
            </a:endParaRPr>
          </a:p>
        </p:txBody>
      </p:sp>
      <p:sp>
        <p:nvSpPr>
          <p:cNvPr id="4" name="Slide Number Placeholder 3"/>
          <p:cNvSpPr>
            <a:spLocks noGrp="1"/>
          </p:cNvSpPr>
          <p:nvPr>
            <p:ph type="sldNum" sz="quarter" idx="10"/>
          </p:nvPr>
        </p:nvSpPr>
        <p:spPr/>
        <p:txBody>
          <a:bodyPr/>
          <a:lstStyle/>
          <a:p>
            <a:fld id="{D5CB61CE-FD73-49FD-878C-5887ED4BF97E}" type="slidenum">
              <a:rPr lang="en-GB" smtClean="0"/>
              <a:t>4</a:t>
            </a:fld>
            <a:endParaRPr lang="en-GB"/>
          </a:p>
        </p:txBody>
      </p:sp>
    </p:spTree>
    <p:extLst>
      <p:ext uri="{BB962C8B-B14F-4D97-AF65-F5344CB8AC3E}">
        <p14:creationId xmlns:p14="http://schemas.microsoft.com/office/powerpoint/2010/main" val="154263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ANSWER</a:t>
            </a:r>
          </a:p>
          <a:p>
            <a:endParaRPr lang="en-GB" dirty="0" smtClean="0"/>
          </a:p>
          <a:p>
            <a:r>
              <a:rPr lang="en-GB" dirty="0" smtClean="0"/>
              <a:t>There are </a:t>
            </a:r>
            <a:r>
              <a:rPr lang="en-GB" sz="1200" i="0" kern="1200" dirty="0" smtClean="0">
                <a:solidFill>
                  <a:schemeClr val="tx1"/>
                </a:solidFill>
                <a:effectLst/>
                <a:latin typeface="+mn-lt"/>
                <a:ea typeface="+mn-ea"/>
                <a:cs typeface="+mn-cs"/>
              </a:rPr>
              <a:t>6</a:t>
            </a:r>
            <a:r>
              <a:rPr lang="en-GB" dirty="0" smtClean="0"/>
              <a:t> different students who could receive the first gold medal, then </a:t>
            </a:r>
            <a:r>
              <a:rPr lang="en-GB" sz="1200" i="0" kern="1200" dirty="0" smtClean="0">
                <a:solidFill>
                  <a:schemeClr val="tx1"/>
                </a:solidFill>
                <a:effectLst/>
                <a:latin typeface="+mn-lt"/>
                <a:ea typeface="+mn-ea"/>
                <a:cs typeface="+mn-cs"/>
              </a:rPr>
              <a:t>5</a:t>
            </a:r>
            <a:r>
              <a:rPr lang="en-GB" dirty="0" smtClean="0"/>
              <a:t> others for the second and </a:t>
            </a:r>
            <a:r>
              <a:rPr lang="en-GB" sz="1200" i="0" kern="1200" dirty="0" smtClean="0">
                <a:solidFill>
                  <a:schemeClr val="tx1"/>
                </a:solidFill>
                <a:effectLst/>
                <a:latin typeface="+mn-lt"/>
                <a:ea typeface="+mn-ea"/>
                <a:cs typeface="+mn-cs"/>
              </a:rPr>
              <a:t>4</a:t>
            </a:r>
            <a:r>
              <a:rPr lang="en-GB" dirty="0" smtClean="0"/>
              <a:t> remaining for the third. Therefore there are </a:t>
            </a:r>
            <a:r>
              <a:rPr lang="en-GB" sz="1200" i="0" kern="1200" dirty="0" smtClean="0">
                <a:solidFill>
                  <a:schemeClr val="tx1"/>
                </a:solidFill>
                <a:effectLst/>
                <a:latin typeface="+mn-lt"/>
                <a:ea typeface="+mn-ea"/>
                <a:cs typeface="+mn-cs"/>
              </a:rPr>
              <a:t>6×5×4=120</a:t>
            </a:r>
            <a:r>
              <a:rPr lang="en-GB" dirty="0" smtClean="0"/>
              <a:t> orders in which the medals can be presented. However, this counts each set of three people winning the medals in each of the six orders, so there are </a:t>
            </a:r>
            <a:r>
              <a:rPr lang="en-GB" sz="1200" i="0" kern="1200" dirty="0" smtClean="0">
                <a:solidFill>
                  <a:schemeClr val="tx1"/>
                </a:solidFill>
                <a:effectLst/>
                <a:latin typeface="+mn-lt"/>
                <a:ea typeface="+mn-ea"/>
                <a:cs typeface="+mn-cs"/>
              </a:rPr>
              <a:t>120÷6=20</a:t>
            </a:r>
            <a:r>
              <a:rPr lang="en-GB" dirty="0" smtClean="0"/>
              <a:t> sets of three people who could win gold.</a:t>
            </a:r>
            <a:br>
              <a:rPr lang="en-GB" dirty="0" smtClean="0"/>
            </a:br>
            <a:r>
              <a:rPr lang="en-GB" dirty="0" smtClean="0"/>
              <a:t/>
            </a:r>
            <a:br>
              <a:rPr lang="en-GB" dirty="0" smtClean="0"/>
            </a:br>
            <a:r>
              <a:rPr lang="en-GB" dirty="0" smtClean="0"/>
              <a:t>For each of these, one of the remaining three people must win bronze and the others silver, so there are </a:t>
            </a:r>
            <a:r>
              <a:rPr lang="en-GB" sz="1200" i="0" kern="1200" dirty="0" smtClean="0">
                <a:solidFill>
                  <a:schemeClr val="tx1"/>
                </a:solidFill>
                <a:effectLst/>
                <a:latin typeface="+mn-lt"/>
                <a:ea typeface="+mn-ea"/>
                <a:cs typeface="+mn-cs"/>
              </a:rPr>
              <a:t>20×3=60</a:t>
            </a:r>
            <a:r>
              <a:rPr lang="en-GB" dirty="0" smtClean="0"/>
              <a:t> ways in which the medals can be awarded.</a:t>
            </a:r>
            <a:br>
              <a:rPr lang="en-GB" dirty="0" smtClean="0"/>
            </a:br>
            <a:endParaRPr lang="en-GB" dirty="0" smtClean="0"/>
          </a:p>
        </p:txBody>
      </p:sp>
      <p:sp>
        <p:nvSpPr>
          <p:cNvPr id="4" name="Slide Number Placeholder 3"/>
          <p:cNvSpPr>
            <a:spLocks noGrp="1"/>
          </p:cNvSpPr>
          <p:nvPr>
            <p:ph type="sldNum" sz="quarter" idx="10"/>
          </p:nvPr>
        </p:nvSpPr>
        <p:spPr/>
        <p:txBody>
          <a:bodyPr/>
          <a:lstStyle/>
          <a:p>
            <a:fld id="{D5CB61CE-FD73-49FD-878C-5887ED4BF97E}" type="slidenum">
              <a:rPr lang="en-GB" smtClean="0"/>
              <a:t>5</a:t>
            </a:fld>
            <a:endParaRPr lang="en-GB"/>
          </a:p>
        </p:txBody>
      </p:sp>
    </p:spTree>
    <p:extLst>
      <p:ext uri="{BB962C8B-B14F-4D97-AF65-F5344CB8AC3E}">
        <p14:creationId xmlns:p14="http://schemas.microsoft.com/office/powerpoint/2010/main" val="1633790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solidFill>
                  <a:srgbClr val="FF0000"/>
                </a:solidFill>
              </a:rPr>
              <a:t>ANSWER</a:t>
            </a:r>
          </a:p>
          <a:p>
            <a:endParaRPr lang="en-GB" dirty="0" smtClean="0">
              <a:solidFill>
                <a:srgbClr val="FF0000"/>
              </a:solidFill>
            </a:endParaRPr>
          </a:p>
          <a:p>
            <a:r>
              <a:rPr lang="en-GB" dirty="0" smtClean="0">
                <a:solidFill>
                  <a:srgbClr val="FF0000"/>
                </a:solidFill>
              </a:rPr>
              <a:t>To</a:t>
            </a:r>
            <a:r>
              <a:rPr lang="en-GB" baseline="0" dirty="0" smtClean="0">
                <a:solidFill>
                  <a:srgbClr val="FF0000"/>
                </a:solidFill>
              </a:rPr>
              <a:t> work out the mean we add together all of the numbers, then divide by the total number of digits. (1+2+3+4+6)/5 = 3.2</a:t>
            </a:r>
          </a:p>
          <a:p>
            <a:endParaRPr lang="en-GB" baseline="0" dirty="0" smtClean="0">
              <a:solidFill>
                <a:srgbClr val="FF0000"/>
              </a:solidFill>
            </a:endParaRPr>
          </a:p>
          <a:p>
            <a:r>
              <a:rPr lang="en-GB" baseline="0" dirty="0" smtClean="0">
                <a:solidFill>
                  <a:srgbClr val="FF0000"/>
                </a:solidFill>
              </a:rPr>
              <a:t>Remove 1 = Mean is 4</a:t>
            </a:r>
          </a:p>
          <a:p>
            <a:pPr algn="l"/>
            <a:r>
              <a:rPr lang="en-GB" baseline="0" dirty="0" smtClean="0">
                <a:solidFill>
                  <a:srgbClr val="FF0000"/>
                </a:solidFill>
              </a:rPr>
              <a:t>Remove 6 = Mean is 3</a:t>
            </a:r>
          </a:p>
          <a:p>
            <a:pPr algn="l"/>
            <a:endParaRPr lang="en-GB" baseline="0" dirty="0" smtClean="0">
              <a:solidFill>
                <a:srgbClr val="FF0000"/>
              </a:solidFill>
            </a:endParaRPr>
          </a:p>
          <a:p>
            <a:pPr algn="l"/>
            <a:r>
              <a:rPr lang="en-GB" baseline="0" dirty="0" smtClean="0">
                <a:solidFill>
                  <a:srgbClr val="FF0000"/>
                </a:solidFill>
              </a:rPr>
              <a:t>EXTENSION = 12 was crossed out</a:t>
            </a:r>
            <a:endParaRPr lang="en-GB" dirty="0">
              <a:solidFill>
                <a:srgbClr val="FF0000"/>
              </a:solidFill>
            </a:endParaRPr>
          </a:p>
        </p:txBody>
      </p:sp>
      <p:sp>
        <p:nvSpPr>
          <p:cNvPr id="4" name="Slide Number Placeholder 3"/>
          <p:cNvSpPr>
            <a:spLocks noGrp="1"/>
          </p:cNvSpPr>
          <p:nvPr>
            <p:ph type="sldNum" sz="quarter" idx="10"/>
          </p:nvPr>
        </p:nvSpPr>
        <p:spPr/>
        <p:txBody>
          <a:bodyPr/>
          <a:lstStyle/>
          <a:p>
            <a:fld id="{D5CB61CE-FD73-49FD-878C-5887ED4BF97E}" type="slidenum">
              <a:rPr lang="en-GB" smtClean="0"/>
              <a:t>6</a:t>
            </a:fld>
            <a:endParaRPr lang="en-GB"/>
          </a:p>
        </p:txBody>
      </p:sp>
    </p:spTree>
    <p:extLst>
      <p:ext uri="{BB962C8B-B14F-4D97-AF65-F5344CB8AC3E}">
        <p14:creationId xmlns:p14="http://schemas.microsoft.com/office/powerpoint/2010/main" val="3353549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ANSWER</a:t>
            </a:r>
          </a:p>
          <a:p>
            <a:endParaRPr lang="en-GB" dirty="0" smtClean="0"/>
          </a:p>
          <a:p>
            <a:r>
              <a:rPr lang="en-GB" dirty="0" smtClean="0"/>
              <a:t>There are </a:t>
            </a:r>
            <a:r>
              <a:rPr lang="en-GB" sz="1200" i="0" kern="1200" dirty="0" smtClean="0">
                <a:solidFill>
                  <a:schemeClr val="tx1"/>
                </a:solidFill>
                <a:effectLst/>
                <a:latin typeface="+mn-lt"/>
                <a:ea typeface="+mn-ea"/>
                <a:cs typeface="+mn-cs"/>
              </a:rPr>
              <a:t>6</a:t>
            </a:r>
            <a:r>
              <a:rPr lang="en-GB" dirty="0" smtClean="0"/>
              <a:t> different students who could receive the first gold medal, then </a:t>
            </a:r>
            <a:r>
              <a:rPr lang="en-GB" sz="1200" i="0" kern="1200" dirty="0" smtClean="0">
                <a:solidFill>
                  <a:schemeClr val="tx1"/>
                </a:solidFill>
                <a:effectLst/>
                <a:latin typeface="+mn-lt"/>
                <a:ea typeface="+mn-ea"/>
                <a:cs typeface="+mn-cs"/>
              </a:rPr>
              <a:t>5</a:t>
            </a:r>
            <a:r>
              <a:rPr lang="en-GB" dirty="0" smtClean="0"/>
              <a:t> others for the second and </a:t>
            </a:r>
            <a:r>
              <a:rPr lang="en-GB" sz="1200" i="0" kern="1200" dirty="0" smtClean="0">
                <a:solidFill>
                  <a:schemeClr val="tx1"/>
                </a:solidFill>
                <a:effectLst/>
                <a:latin typeface="+mn-lt"/>
                <a:ea typeface="+mn-ea"/>
                <a:cs typeface="+mn-cs"/>
              </a:rPr>
              <a:t>4</a:t>
            </a:r>
            <a:r>
              <a:rPr lang="en-GB" dirty="0" smtClean="0"/>
              <a:t> remaining for the third. Therefore there are </a:t>
            </a:r>
            <a:r>
              <a:rPr lang="en-GB" sz="1200" i="0" kern="1200" dirty="0" smtClean="0">
                <a:solidFill>
                  <a:schemeClr val="tx1"/>
                </a:solidFill>
                <a:effectLst/>
                <a:latin typeface="+mn-lt"/>
                <a:ea typeface="+mn-ea"/>
                <a:cs typeface="+mn-cs"/>
              </a:rPr>
              <a:t>6×5×4=120</a:t>
            </a:r>
            <a:r>
              <a:rPr lang="en-GB" dirty="0" smtClean="0"/>
              <a:t> orders in which the medals can be presented. However, this counts each set of three people winning the medals in each of the six orders, so there are </a:t>
            </a:r>
            <a:r>
              <a:rPr lang="en-GB" sz="1200" i="0" kern="1200" dirty="0" smtClean="0">
                <a:solidFill>
                  <a:schemeClr val="tx1"/>
                </a:solidFill>
                <a:effectLst/>
                <a:latin typeface="+mn-lt"/>
                <a:ea typeface="+mn-ea"/>
                <a:cs typeface="+mn-cs"/>
              </a:rPr>
              <a:t>120÷6=20</a:t>
            </a:r>
            <a:r>
              <a:rPr lang="en-GB" dirty="0" smtClean="0"/>
              <a:t> sets of three people who could win gold.</a:t>
            </a:r>
            <a:br>
              <a:rPr lang="en-GB" dirty="0" smtClean="0"/>
            </a:br>
            <a:r>
              <a:rPr lang="en-GB" dirty="0" smtClean="0"/>
              <a:t/>
            </a:r>
            <a:br>
              <a:rPr lang="en-GB" dirty="0" smtClean="0"/>
            </a:br>
            <a:r>
              <a:rPr lang="en-GB" dirty="0" smtClean="0"/>
              <a:t>For each of these, one of the remaining three people must win bronze and the others silver, so there are </a:t>
            </a:r>
            <a:r>
              <a:rPr lang="en-GB" sz="1200" i="0" kern="1200" dirty="0" smtClean="0">
                <a:solidFill>
                  <a:schemeClr val="tx1"/>
                </a:solidFill>
                <a:effectLst/>
                <a:latin typeface="+mn-lt"/>
                <a:ea typeface="+mn-ea"/>
                <a:cs typeface="+mn-cs"/>
              </a:rPr>
              <a:t>20×3=60</a:t>
            </a:r>
            <a:r>
              <a:rPr lang="en-GB" dirty="0" smtClean="0"/>
              <a:t> ways in which the medals can be awarded.</a:t>
            </a:r>
            <a:br>
              <a:rPr lang="en-GB" dirty="0" smtClean="0"/>
            </a:br>
            <a:endParaRPr lang="en-GB" dirty="0" smtClean="0"/>
          </a:p>
        </p:txBody>
      </p:sp>
      <p:sp>
        <p:nvSpPr>
          <p:cNvPr id="4" name="Slide Number Placeholder 3"/>
          <p:cNvSpPr>
            <a:spLocks noGrp="1"/>
          </p:cNvSpPr>
          <p:nvPr>
            <p:ph type="sldNum" sz="quarter" idx="10"/>
          </p:nvPr>
        </p:nvSpPr>
        <p:spPr/>
        <p:txBody>
          <a:bodyPr/>
          <a:lstStyle/>
          <a:p>
            <a:fld id="{D5CB61CE-FD73-49FD-878C-5887ED4BF97E}" type="slidenum">
              <a:rPr lang="en-GB" smtClean="0"/>
              <a:t>7</a:t>
            </a:fld>
            <a:endParaRPr lang="en-GB"/>
          </a:p>
        </p:txBody>
      </p:sp>
    </p:spTree>
    <p:extLst>
      <p:ext uri="{BB962C8B-B14F-4D97-AF65-F5344CB8AC3E}">
        <p14:creationId xmlns:p14="http://schemas.microsoft.com/office/powerpoint/2010/main" val="250337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GB" dirty="0" smtClean="0"/>
                  <a:t>ANSWER:</a:t>
                </a:r>
              </a:p>
              <a:p>
                <a:endParaRPr lang="en-GB" dirty="0" smtClean="0"/>
              </a:p>
              <a:p>
                <a:r>
                  <a:rPr lang="en-GB" dirty="0" smtClean="0"/>
                  <a:t>Clearly there must be at least two "on" switches.</a:t>
                </a:r>
                <a:br>
                  <a:rPr lang="en-GB" dirty="0" smtClean="0"/>
                </a:br>
                <a:r>
                  <a:rPr lang="en-GB" dirty="0" smtClean="0"/>
                  <a:t/>
                </a:r>
                <a:br>
                  <a:rPr lang="en-GB" dirty="0" smtClean="0"/>
                </a:br>
                <a:r>
                  <a:rPr lang="en-GB" dirty="0" smtClean="0"/>
                  <a:t>If there are two "on" switches and three "off" switches then they can only be set in one way: "</a:t>
                </a:r>
                <a:r>
                  <a:rPr lang="en-GB" dirty="0" err="1" smtClean="0"/>
                  <a:t>off","on","off","on","off</a:t>
                </a:r>
                <a:r>
                  <a:rPr lang="en-GB" dirty="0" smtClean="0"/>
                  <a:t>".</a:t>
                </a:r>
                <a:br>
                  <a:rPr lang="en-GB" dirty="0" smtClean="0"/>
                </a:br>
                <a:r>
                  <a:rPr lang="en-GB" dirty="0" smtClean="0"/>
                  <a:t/>
                </a:r>
                <a:br>
                  <a:rPr lang="en-GB" dirty="0" smtClean="0"/>
                </a:br>
                <a:r>
                  <a:rPr lang="en-GB" dirty="0" smtClean="0"/>
                  <a:t>Suppose there are three "on" switches and two "off" switches. Let's decide on the position of the "off" switches first and then fill in the gaps with the "on" switches.</a:t>
                </a:r>
                <a:br>
                  <a:rPr lang="en-GB" dirty="0" smtClean="0"/>
                </a:br>
                <a:r>
                  <a:rPr lang="en-GB" dirty="0" smtClean="0"/>
                  <a:t>We can put the "off" switches in the following places:</a:t>
                </a:r>
                <a:br>
                  <a:rPr lang="en-GB" dirty="0" smtClean="0"/>
                </a:br>
                <a:r>
                  <a:rPr lang="en-GB" dirty="0" smtClean="0"/>
                  <a:t>Positions </a:t>
                </a:r>
                <a:r>
                  <a:rPr lang="en-GB" sz="1200" i="0" kern="1200" dirty="0" smtClean="0">
                    <a:solidFill>
                      <a:schemeClr val="tx1"/>
                    </a:solidFill>
                    <a:effectLst/>
                    <a:latin typeface="+mn-lt"/>
                    <a:ea typeface="+mn-ea"/>
                    <a:cs typeface="+mn-cs"/>
                  </a:rPr>
                  <a:t>1</a:t>
                </a:r>
                <a:r>
                  <a:rPr lang="en-GB" dirty="0" smtClean="0"/>
                  <a:t> and </a:t>
                </a:r>
                <a:r>
                  <a:rPr lang="en-GB" sz="1200" i="0" kern="1200" dirty="0" smtClean="0">
                    <a:solidFill>
                      <a:schemeClr val="tx1"/>
                    </a:solidFill>
                    <a:effectLst/>
                    <a:latin typeface="+mn-lt"/>
                    <a:ea typeface="+mn-ea"/>
                    <a:cs typeface="+mn-cs"/>
                  </a:rPr>
                  <a:t>3</a:t>
                </a:r>
                <a:r>
                  <a:rPr lang="en-GB" dirty="0" smtClean="0"/>
                  <a:t> ,</a:t>
                </a:r>
                <a:br>
                  <a:rPr lang="en-GB" dirty="0" smtClean="0"/>
                </a:br>
                <a:r>
                  <a:rPr lang="en-GB" dirty="0" smtClean="0"/>
                  <a:t>Positions </a:t>
                </a:r>
                <a:r>
                  <a:rPr lang="en-GB" sz="1200" i="0" kern="1200" dirty="0" smtClean="0">
                    <a:solidFill>
                      <a:schemeClr val="tx1"/>
                    </a:solidFill>
                    <a:effectLst/>
                    <a:latin typeface="+mn-lt"/>
                    <a:ea typeface="+mn-ea"/>
                    <a:cs typeface="+mn-cs"/>
                  </a:rPr>
                  <a:t>1</a:t>
                </a:r>
                <a:r>
                  <a:rPr lang="en-GB" dirty="0" smtClean="0"/>
                  <a:t> and </a:t>
                </a:r>
                <a:r>
                  <a:rPr lang="en-GB" sz="1200" i="0" kern="1200" dirty="0" smtClean="0">
                    <a:solidFill>
                      <a:schemeClr val="tx1"/>
                    </a:solidFill>
                    <a:effectLst/>
                    <a:latin typeface="+mn-lt"/>
                    <a:ea typeface="+mn-ea"/>
                    <a:cs typeface="+mn-cs"/>
                  </a:rPr>
                  <a:t>4</a:t>
                </a:r>
                <a:r>
                  <a:rPr lang="en-GB" dirty="0" smtClean="0"/>
                  <a:t> ,</a:t>
                </a:r>
                <a:br>
                  <a:rPr lang="en-GB" dirty="0" smtClean="0"/>
                </a:br>
                <a:r>
                  <a:rPr lang="en-GB" dirty="0" smtClean="0"/>
                  <a:t>Positions </a:t>
                </a:r>
                <a:r>
                  <a:rPr lang="en-GB" sz="1200" i="0" kern="1200" dirty="0" smtClean="0">
                    <a:solidFill>
                      <a:schemeClr val="tx1"/>
                    </a:solidFill>
                    <a:effectLst/>
                    <a:latin typeface="+mn-lt"/>
                    <a:ea typeface="+mn-ea"/>
                    <a:cs typeface="+mn-cs"/>
                  </a:rPr>
                  <a:t>1</a:t>
                </a:r>
                <a:r>
                  <a:rPr lang="en-GB" dirty="0" smtClean="0"/>
                  <a:t> and </a:t>
                </a:r>
                <a:r>
                  <a:rPr lang="en-GB" sz="1200" i="0" kern="1200" dirty="0" smtClean="0">
                    <a:solidFill>
                      <a:schemeClr val="tx1"/>
                    </a:solidFill>
                    <a:effectLst/>
                    <a:latin typeface="+mn-lt"/>
                    <a:ea typeface="+mn-ea"/>
                    <a:cs typeface="+mn-cs"/>
                  </a:rPr>
                  <a:t>5</a:t>
                </a:r>
                <a:r>
                  <a:rPr lang="en-GB" dirty="0" smtClean="0"/>
                  <a:t> ,</a:t>
                </a:r>
                <a:br>
                  <a:rPr lang="en-GB" dirty="0" smtClean="0"/>
                </a:br>
                <a:r>
                  <a:rPr lang="en-GB" dirty="0" smtClean="0"/>
                  <a:t>Positions </a:t>
                </a:r>
                <a:r>
                  <a:rPr lang="en-GB" sz="1200" i="0" kern="1200" dirty="0" smtClean="0">
                    <a:solidFill>
                      <a:schemeClr val="tx1"/>
                    </a:solidFill>
                    <a:effectLst/>
                    <a:latin typeface="+mn-lt"/>
                    <a:ea typeface="+mn-ea"/>
                    <a:cs typeface="+mn-cs"/>
                  </a:rPr>
                  <a:t>2</a:t>
                </a:r>
                <a:r>
                  <a:rPr lang="en-GB" dirty="0" smtClean="0"/>
                  <a:t> and </a:t>
                </a:r>
                <a:r>
                  <a:rPr lang="en-GB" sz="1200" i="0" kern="1200" dirty="0" smtClean="0">
                    <a:solidFill>
                      <a:schemeClr val="tx1"/>
                    </a:solidFill>
                    <a:effectLst/>
                    <a:latin typeface="+mn-lt"/>
                    <a:ea typeface="+mn-ea"/>
                    <a:cs typeface="+mn-cs"/>
                  </a:rPr>
                  <a:t>4</a:t>
                </a:r>
                <a:r>
                  <a:rPr lang="en-GB" dirty="0" smtClean="0"/>
                  <a:t> ,</a:t>
                </a:r>
                <a:br>
                  <a:rPr lang="en-GB" dirty="0" smtClean="0"/>
                </a:br>
                <a:r>
                  <a:rPr lang="en-GB" dirty="0" smtClean="0"/>
                  <a:t>Positions </a:t>
                </a:r>
                <a:r>
                  <a:rPr lang="en-GB" sz="1200" i="0" kern="1200" dirty="0" smtClean="0">
                    <a:solidFill>
                      <a:schemeClr val="tx1"/>
                    </a:solidFill>
                    <a:effectLst/>
                    <a:latin typeface="+mn-lt"/>
                    <a:ea typeface="+mn-ea"/>
                    <a:cs typeface="+mn-cs"/>
                  </a:rPr>
                  <a:t>2</a:t>
                </a:r>
                <a:r>
                  <a:rPr lang="en-GB" dirty="0" smtClean="0"/>
                  <a:t> and </a:t>
                </a:r>
                <a:r>
                  <a:rPr lang="en-GB" sz="1200" i="0" kern="1200" dirty="0" smtClean="0">
                    <a:solidFill>
                      <a:schemeClr val="tx1"/>
                    </a:solidFill>
                    <a:effectLst/>
                    <a:latin typeface="+mn-lt"/>
                    <a:ea typeface="+mn-ea"/>
                    <a:cs typeface="+mn-cs"/>
                  </a:rPr>
                  <a:t>5</a:t>
                </a:r>
                <a:r>
                  <a:rPr lang="en-GB" dirty="0" smtClean="0"/>
                  <a:t> ,</a:t>
                </a:r>
                <a:br>
                  <a:rPr lang="en-GB" dirty="0" smtClean="0"/>
                </a:br>
                <a:r>
                  <a:rPr lang="en-GB" dirty="0" smtClean="0"/>
                  <a:t>Positions </a:t>
                </a:r>
                <a:r>
                  <a:rPr lang="en-GB" sz="1200" i="0" kern="1200" dirty="0" smtClean="0">
                    <a:solidFill>
                      <a:schemeClr val="tx1"/>
                    </a:solidFill>
                    <a:effectLst/>
                    <a:latin typeface="+mn-lt"/>
                    <a:ea typeface="+mn-ea"/>
                    <a:cs typeface="+mn-cs"/>
                  </a:rPr>
                  <a:t>3</a:t>
                </a:r>
                <a:r>
                  <a:rPr lang="en-GB" dirty="0" smtClean="0"/>
                  <a:t> and </a:t>
                </a:r>
                <a:r>
                  <a:rPr lang="en-GB" sz="1200" i="0" kern="1200" dirty="0" smtClean="0">
                    <a:solidFill>
                      <a:schemeClr val="tx1"/>
                    </a:solidFill>
                    <a:effectLst/>
                    <a:latin typeface="+mn-lt"/>
                    <a:ea typeface="+mn-ea"/>
                    <a:cs typeface="+mn-cs"/>
                  </a:rPr>
                  <a:t>5</a:t>
                </a:r>
                <a:r>
                  <a:rPr lang="en-GB" dirty="0" smtClean="0"/>
                  <a:t> .</a:t>
                </a:r>
                <a:br>
                  <a:rPr lang="en-GB" dirty="0" smtClean="0"/>
                </a:br>
                <a:r>
                  <a:rPr lang="en-GB" dirty="0" smtClean="0"/>
                  <a:t>Therefore there are six ways to arrange three "on" switches and two "off" switches.</a:t>
                </a:r>
                <a:br>
                  <a:rPr lang="en-GB" dirty="0" smtClean="0"/>
                </a:br>
                <a:r>
                  <a:rPr lang="en-GB" dirty="0" smtClean="0"/>
                  <a:t/>
                </a:r>
                <a:br>
                  <a:rPr lang="en-GB" dirty="0" smtClean="0"/>
                </a:br>
                <a:r>
                  <a:rPr lang="en-GB" dirty="0" smtClean="0"/>
                  <a:t>Suppose there are four "on" switches and one "off" switch. The "off" switch can be put in any position, so there are five possible ways to arrange these.</a:t>
                </a:r>
                <a:br>
                  <a:rPr lang="en-GB" dirty="0" smtClean="0"/>
                </a:br>
                <a:r>
                  <a:rPr lang="en-GB" dirty="0" smtClean="0"/>
                  <a:t/>
                </a:r>
                <a:br>
                  <a:rPr lang="en-GB" dirty="0" smtClean="0"/>
                </a:br>
                <a:r>
                  <a:rPr lang="en-GB" dirty="0" smtClean="0"/>
                  <a:t>If there are five "on" switches there is exactly one way we can arrange these.</a:t>
                </a:r>
                <a:br>
                  <a:rPr lang="en-GB" dirty="0" smtClean="0"/>
                </a:br>
                <a:r>
                  <a:rPr lang="en-GB" dirty="0" smtClean="0"/>
                  <a:t/>
                </a:r>
                <a:br>
                  <a:rPr lang="en-GB" dirty="0" smtClean="0"/>
                </a:br>
                <a:r>
                  <a:rPr lang="en-GB" dirty="0" smtClean="0"/>
                  <a:t>Therefore the total number of ways is </a:t>
                </a:r>
                <a:r>
                  <a:rPr lang="en-GB" sz="1200" i="0" kern="1200" dirty="0" smtClean="0">
                    <a:solidFill>
                      <a:schemeClr val="tx1"/>
                    </a:solidFill>
                    <a:effectLst/>
                    <a:latin typeface="+mn-lt"/>
                    <a:ea typeface="+mn-ea"/>
                    <a:cs typeface="+mn-cs"/>
                  </a:rPr>
                  <a:t>1+6+5+1=13</a:t>
                </a:r>
                <a:r>
                  <a:rPr lang="en-GB" dirty="0" smtClean="0"/>
                  <a:t> .</a:t>
                </a:r>
                <a:br>
                  <a:rPr lang="en-GB" dirty="0" smtClean="0"/>
                </a:br>
                <a:endParaRPr lang="en-GB" dirty="0" smtClean="0"/>
              </a:p>
            </p:txBody>
          </p:sp>
        </mc:Choice>
        <mc:Fallback xmlns="">
          <p:sp>
            <p:nvSpPr>
              <p:cNvPr id="3" name="Notes Placeholder 2"/>
              <p:cNvSpPr>
                <a:spLocks noGrp="1"/>
              </p:cNvSpPr>
              <p:nvPr>
                <p:ph type="body" idx="1"/>
              </p:nvPr>
            </p:nvSpPr>
            <p:spPr/>
            <p:txBody>
              <a:bodyPr/>
              <a:lstStyle/>
              <a:p>
                <a:r>
                  <a:rPr lang="en-GB" dirty="0" smtClean="0"/>
                  <a:t>ANSWER:</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smtClean="0">
                    <a:solidFill>
                      <a:schemeClr val="tx1"/>
                    </a:solidFill>
                    <a:effectLst/>
                    <a:latin typeface="+mn-lt"/>
                    <a:ea typeface="+mn-ea"/>
                    <a:cs typeface="+mn-cs"/>
                  </a:rPr>
                  <a:t>9</a:t>
                </a:r>
                <a:r>
                  <a:rPr lang="en-GB" sz="1200" b="0" i="0" kern="1200" dirty="0" smtClean="0">
                    <a:solidFill>
                      <a:schemeClr val="tx1"/>
                    </a:solidFill>
                    <a:effectLst/>
                    <a:latin typeface="+mn-lt"/>
                    <a:ea typeface="+mn-ea"/>
                    <a:cs typeface="+mn-cs"/>
                  </a:rPr>
                  <a:t> hours.</a:t>
                </a:r>
                <a:r>
                  <a:rPr lang="en-GB" dirty="0" smtClean="0"/>
                  <a:t/>
                </a:r>
                <a:br>
                  <a:rPr lang="en-GB" dirty="0" smtClean="0"/>
                </a:br>
                <a:r>
                  <a:rPr lang="en-GB" dirty="0" smtClean="0"/>
                  <a:t/>
                </a:r>
                <a:br>
                  <a:rPr lang="en-GB" dirty="0" smtClean="0"/>
                </a:br>
                <a:r>
                  <a:rPr lang="en-GB" sz="1200" b="0" i="0" kern="1200" dirty="0" smtClean="0">
                    <a:solidFill>
                      <a:schemeClr val="tx1"/>
                    </a:solidFill>
                    <a:effectLst/>
                    <a:latin typeface="+mn-lt"/>
                    <a:ea typeface="+mn-ea"/>
                    <a:cs typeface="+mn-cs"/>
                  </a:rPr>
                  <a:t>time taken to dig a bed of diameter six</a:t>
                </a:r>
                <a:r>
                  <a:rPr lang="en-GB" sz="1200" b="0" i="0" u="none" strike="noStrike" kern="1200" dirty="0" smtClean="0">
                    <a:solidFill>
                      <a:schemeClr val="tx1"/>
                    </a:solidFill>
                    <a:effectLst/>
                    <a:latin typeface="+mn-lt"/>
                    <a:ea typeface="+mn-ea"/>
                    <a:cs typeface="+mn-cs"/>
                  </a:rPr>
                  <a:t> </a:t>
                </a:r>
                <a:r>
                  <a:rPr lang="en-GB" sz="1200" b="0" i="0" kern="1200" dirty="0" smtClean="0">
                    <a:solidFill>
                      <a:schemeClr val="tx1"/>
                    </a:solidFill>
                    <a:effectLst/>
                    <a:latin typeface="+mn-lt"/>
                    <a:ea typeface="+mn-ea"/>
                    <a:cs typeface="+mn-cs"/>
                  </a:rPr>
                  <a:t>metres </a:t>
                </a:r>
                <a:r>
                  <a:rPr lang="en-GB" sz="1200" b="0" i="0" kern="1200" dirty="0" smtClean="0">
                    <a:solidFill>
                      <a:schemeClr val="tx1"/>
                    </a:solidFill>
                    <a:effectLst/>
                    <a:latin typeface="+mn-lt"/>
                    <a:ea typeface="+mn-ea"/>
                    <a:cs typeface="+mn-cs"/>
                  </a:rPr>
                  <a:t>6</a:t>
                </a:r>
                <a:r>
                  <a:rPr lang="en-GB" sz="1200" b="0" i="0" kern="1200" baseline="30000" dirty="0" smtClean="0">
                    <a:solidFill>
                      <a:schemeClr val="tx1"/>
                    </a:solidFill>
                    <a:effectLst/>
                    <a:latin typeface="+mn-lt"/>
                    <a:ea typeface="+mn-ea"/>
                    <a:cs typeface="+mn-cs"/>
                  </a:rPr>
                  <a:t>2</a:t>
                </a:r>
                <a:r>
                  <a:rPr lang="en-GB" sz="1200" b="0" i="0" kern="1200" baseline="0" dirty="0" smtClean="0">
                    <a:solidFill>
                      <a:schemeClr val="tx1"/>
                    </a:solidFill>
                    <a:effectLst/>
                    <a:latin typeface="+mn-lt"/>
                    <a:ea typeface="+mn-ea"/>
                    <a:cs typeface="+mn-cs"/>
                  </a:rPr>
                  <a:t> = 3</a:t>
                </a:r>
                <a:r>
                  <a:rPr lang="en-GB" sz="1200" b="0" i="0" kern="1200" baseline="30000" dirty="0" smtClean="0">
                    <a:solidFill>
                      <a:schemeClr val="tx1"/>
                    </a:solidFill>
                    <a:effectLst/>
                    <a:latin typeface="+mn-lt"/>
                    <a:ea typeface="+mn-ea"/>
                    <a:cs typeface="+mn-cs"/>
                  </a:rPr>
                  <a:t>2</a:t>
                </a:r>
                <a:r>
                  <a:rPr lang="en-GB" sz="1200" b="0" i="0" kern="1200" baseline="0" dirty="0" smtClean="0">
                    <a:solidFill>
                      <a:schemeClr val="tx1"/>
                    </a:solidFill>
                    <a:effectLst/>
                    <a:latin typeface="+mn-lt"/>
                    <a:ea typeface="+mn-ea"/>
                    <a:cs typeface="+mn-cs"/>
                  </a:rPr>
                  <a:t> = 9</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kern="1200" dirty="0" smtClean="0">
                    <a:solidFill>
                      <a:schemeClr val="tx1"/>
                    </a:solidFill>
                    <a:effectLst/>
                    <a:latin typeface="+mn-lt"/>
                    <a:ea typeface="+mn-ea"/>
                    <a:cs typeface="+mn-cs"/>
                  </a:rPr>
                  <a:t>time taken to dig a bed of diameter four</a:t>
                </a:r>
                <a:r>
                  <a:rPr lang="en-GB" sz="1200" b="0" i="0" u="none" strike="noStrike" kern="1200" dirty="0" smtClean="0">
                    <a:solidFill>
                      <a:schemeClr val="tx1"/>
                    </a:solidFill>
                    <a:effectLst/>
                    <a:latin typeface="+mn-lt"/>
                    <a:ea typeface="+mn-ea"/>
                    <a:cs typeface="+mn-cs"/>
                  </a:rPr>
                  <a:t> </a:t>
                </a:r>
                <a:r>
                  <a:rPr lang="en-GB" sz="1200" b="0" i="0" kern="1200" dirty="0" smtClean="0">
                    <a:solidFill>
                      <a:schemeClr val="tx1"/>
                    </a:solidFill>
                    <a:effectLst/>
                    <a:latin typeface="+mn-lt"/>
                    <a:ea typeface="+mn-ea"/>
                    <a:cs typeface="+mn-cs"/>
                  </a:rPr>
                  <a:t>metres 4</a:t>
                </a:r>
                <a:r>
                  <a:rPr lang="en-GB" sz="1200" b="0" i="0" kern="1200" baseline="30000" dirty="0" smtClean="0">
                    <a:solidFill>
                      <a:schemeClr val="tx1"/>
                    </a:solidFill>
                    <a:effectLst/>
                    <a:latin typeface="+mn-lt"/>
                    <a:ea typeface="+mn-ea"/>
                    <a:cs typeface="+mn-cs"/>
                  </a:rPr>
                  <a:t>2</a:t>
                </a:r>
                <a:r>
                  <a:rPr lang="en-GB" sz="1200" b="0" i="0" kern="1200" baseline="0" dirty="0" smtClean="0">
                    <a:solidFill>
                      <a:schemeClr val="tx1"/>
                    </a:solidFill>
                    <a:effectLst/>
                    <a:latin typeface="+mn-lt"/>
                    <a:ea typeface="+mn-ea"/>
                    <a:cs typeface="+mn-cs"/>
                  </a:rPr>
                  <a:t> = 2</a:t>
                </a:r>
                <a:r>
                  <a:rPr lang="en-GB" sz="1200" b="0" i="0" kern="1200" baseline="30000" dirty="0" smtClean="0">
                    <a:solidFill>
                      <a:schemeClr val="tx1"/>
                    </a:solidFill>
                    <a:effectLst/>
                    <a:latin typeface="+mn-lt"/>
                    <a:ea typeface="+mn-ea"/>
                    <a:cs typeface="+mn-cs"/>
                  </a:rPr>
                  <a:t>2</a:t>
                </a:r>
                <a:r>
                  <a:rPr lang="en-GB" sz="1200" b="0" i="0" kern="1200" baseline="0" dirty="0" smtClean="0">
                    <a:solidFill>
                      <a:schemeClr val="tx1"/>
                    </a:solidFill>
                    <a:effectLst/>
                    <a:latin typeface="+mn-lt"/>
                    <a:ea typeface="+mn-ea"/>
                    <a:cs typeface="+mn-cs"/>
                  </a:rPr>
                  <a:t> = 4</a:t>
                </a:r>
                <a:endParaRPr lang="en-GB" dirty="0" smtClean="0"/>
              </a:p>
              <a:p>
                <a:r>
                  <a:rPr lang="en-GB" dirty="0" smtClean="0"/>
                  <a:t/>
                </a:r>
                <a:br>
                  <a:rPr lang="en-GB" dirty="0" smtClean="0"/>
                </a:br>
                <a:r>
                  <a:rPr lang="en-GB" sz="1200" b="0" i="0" kern="1200" dirty="0" smtClean="0">
                    <a:solidFill>
                      <a:schemeClr val="tx1"/>
                    </a:solidFill>
                    <a:effectLst/>
                    <a:latin typeface="+mn-lt"/>
                    <a:ea typeface="+mn-ea"/>
                    <a:cs typeface="+mn-cs"/>
                  </a:rPr>
                  <a:t>Hence the time taken for one gardener to dig a bed of diameter six metres is </a:t>
                </a:r>
                <a:r>
                  <a:rPr lang="en-GB" sz="1200" b="0" i="0" u="none" strike="noStrike" kern="1200" smtClean="0">
                    <a:solidFill>
                      <a:schemeClr val="tx1"/>
                    </a:solidFill>
                    <a:effectLst/>
                    <a:latin typeface="Cambria Math" panose="02040503050406030204" pitchFamily="18" charset="0"/>
                    <a:ea typeface="+mn-ea"/>
                    <a:cs typeface="+mn-cs"/>
                  </a:rPr>
                  <a:t>9/4</a:t>
                </a:r>
                <a:r>
                  <a:rPr lang="en-GB" sz="1200" b="0" i="0" u="none" strike="noStrike" kern="1200" dirty="0" smtClean="0">
                    <a:solidFill>
                      <a:schemeClr val="tx1"/>
                    </a:solidFill>
                    <a:effectLst/>
                    <a:latin typeface="+mn-lt"/>
                    <a:ea typeface="+mn-ea"/>
                    <a:cs typeface="+mn-cs"/>
                  </a:rPr>
                  <a:t>×4hours=9hours</a:t>
                </a:r>
              </a:p>
              <a:p>
                <a:endParaRPr lang="en-GB" sz="1200" b="0" i="0" kern="1200" dirty="0" smtClean="0">
                  <a:solidFill>
                    <a:schemeClr val="tx1"/>
                  </a:solidFill>
                  <a:effectLst/>
                  <a:latin typeface="+mn-lt"/>
                  <a:ea typeface="+mn-ea"/>
                  <a:cs typeface="+mn-cs"/>
                </a:endParaRPr>
              </a:p>
              <a:p>
                <a:r>
                  <a:rPr lang="en-GB" sz="1200" b="0" i="0" kern="1200" dirty="0" smtClean="0">
                    <a:solidFill>
                      <a:schemeClr val="tx1"/>
                    </a:solidFill>
                    <a:effectLst/>
                    <a:latin typeface="+mn-lt"/>
                    <a:ea typeface="+mn-ea"/>
                    <a:cs typeface="+mn-cs"/>
                  </a:rPr>
                  <a:t>The time taken for six gardeners to dig six flower beds is the same as the time it takes one gardener to dig one bed of the same size, and hence the answer is </a:t>
                </a:r>
                <a:r>
                  <a:rPr lang="en-GB" sz="1200" b="0" i="0" u="none" strike="noStrike" kern="1200" dirty="0" smtClean="0">
                    <a:solidFill>
                      <a:schemeClr val="tx1"/>
                    </a:solidFill>
                    <a:effectLst/>
                    <a:latin typeface="+mn-lt"/>
                    <a:ea typeface="+mn-ea"/>
                    <a:cs typeface="+mn-cs"/>
                  </a:rPr>
                  <a:t>9</a:t>
                </a:r>
                <a:r>
                  <a:rPr lang="en-GB" sz="1200" b="0" i="0" kern="1200" dirty="0" smtClean="0">
                    <a:solidFill>
                      <a:schemeClr val="tx1"/>
                    </a:solidFill>
                    <a:effectLst/>
                    <a:latin typeface="+mn-lt"/>
                    <a:ea typeface="+mn-ea"/>
                    <a:cs typeface="+mn-cs"/>
                  </a:rPr>
                  <a:t> hours.</a:t>
                </a:r>
              </a:p>
              <a:p>
                <a:endParaRPr lang="en-GB" dirty="0"/>
              </a:p>
            </p:txBody>
          </p:sp>
        </mc:Fallback>
      </mc:AlternateContent>
      <p:sp>
        <p:nvSpPr>
          <p:cNvPr id="4" name="Slide Number Placeholder 3"/>
          <p:cNvSpPr>
            <a:spLocks noGrp="1"/>
          </p:cNvSpPr>
          <p:nvPr>
            <p:ph type="sldNum" sz="quarter" idx="10"/>
          </p:nvPr>
        </p:nvSpPr>
        <p:spPr/>
        <p:txBody>
          <a:bodyPr/>
          <a:lstStyle/>
          <a:p>
            <a:fld id="{D5CB61CE-FD73-49FD-878C-5887ED4BF97E}" type="slidenum">
              <a:rPr lang="en-GB" smtClean="0"/>
              <a:t>8</a:t>
            </a:fld>
            <a:endParaRPr lang="en-GB"/>
          </a:p>
        </p:txBody>
      </p:sp>
    </p:spTree>
    <p:extLst>
      <p:ext uri="{BB962C8B-B14F-4D97-AF65-F5344CB8AC3E}">
        <p14:creationId xmlns:p14="http://schemas.microsoft.com/office/powerpoint/2010/main" val="2170921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FC921E0-7B81-40C7-9E97-7452D736A7AE}" type="datetimeFigureOut">
              <a:rPr lang="en-GB" smtClean="0"/>
              <a:t>01/11/2016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0D01B0-6E31-48F2-877E-E140AC68CA59}" type="slidenum">
              <a:rPr lang="en-GB" smtClean="0"/>
              <a:t>‹#›</a:t>
            </a:fld>
            <a:endParaRPr lang="en-GB"/>
          </a:p>
        </p:txBody>
      </p:sp>
    </p:spTree>
    <p:extLst>
      <p:ext uri="{BB962C8B-B14F-4D97-AF65-F5344CB8AC3E}">
        <p14:creationId xmlns:p14="http://schemas.microsoft.com/office/powerpoint/2010/main" val="2219307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C921E0-7B81-40C7-9E97-7452D736A7AE}" type="datetimeFigureOut">
              <a:rPr lang="en-GB" smtClean="0"/>
              <a:t>01/11/2016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0D01B0-6E31-48F2-877E-E140AC68CA59}" type="slidenum">
              <a:rPr lang="en-GB" smtClean="0"/>
              <a:t>‹#›</a:t>
            </a:fld>
            <a:endParaRPr lang="en-GB"/>
          </a:p>
        </p:txBody>
      </p:sp>
    </p:spTree>
    <p:extLst>
      <p:ext uri="{BB962C8B-B14F-4D97-AF65-F5344CB8AC3E}">
        <p14:creationId xmlns:p14="http://schemas.microsoft.com/office/powerpoint/2010/main" val="1220775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C921E0-7B81-40C7-9E97-7452D736A7AE}" type="datetimeFigureOut">
              <a:rPr lang="en-GB" smtClean="0"/>
              <a:t>01/11/2016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0D01B0-6E31-48F2-877E-E140AC68CA59}" type="slidenum">
              <a:rPr lang="en-GB" smtClean="0"/>
              <a:t>‹#›</a:t>
            </a:fld>
            <a:endParaRPr lang="en-GB"/>
          </a:p>
        </p:txBody>
      </p:sp>
    </p:spTree>
    <p:extLst>
      <p:ext uri="{BB962C8B-B14F-4D97-AF65-F5344CB8AC3E}">
        <p14:creationId xmlns:p14="http://schemas.microsoft.com/office/powerpoint/2010/main" val="2575573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C921E0-7B81-40C7-9E97-7452D736A7AE}" type="datetimeFigureOut">
              <a:rPr lang="en-GB" smtClean="0"/>
              <a:t>01/11/2016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0D01B0-6E31-48F2-877E-E140AC68CA59}" type="slidenum">
              <a:rPr lang="en-GB" smtClean="0"/>
              <a:t>‹#›</a:t>
            </a:fld>
            <a:endParaRPr lang="en-GB"/>
          </a:p>
        </p:txBody>
      </p:sp>
    </p:spTree>
    <p:extLst>
      <p:ext uri="{BB962C8B-B14F-4D97-AF65-F5344CB8AC3E}">
        <p14:creationId xmlns:p14="http://schemas.microsoft.com/office/powerpoint/2010/main" val="3477771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C921E0-7B81-40C7-9E97-7452D736A7AE}" type="datetimeFigureOut">
              <a:rPr lang="en-GB" smtClean="0"/>
              <a:t>01/11/2016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0D01B0-6E31-48F2-877E-E140AC68CA59}" type="slidenum">
              <a:rPr lang="en-GB" smtClean="0"/>
              <a:t>‹#›</a:t>
            </a:fld>
            <a:endParaRPr lang="en-GB"/>
          </a:p>
        </p:txBody>
      </p:sp>
    </p:spTree>
    <p:extLst>
      <p:ext uri="{BB962C8B-B14F-4D97-AF65-F5344CB8AC3E}">
        <p14:creationId xmlns:p14="http://schemas.microsoft.com/office/powerpoint/2010/main" val="1449938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FC921E0-7B81-40C7-9E97-7452D736A7AE}" type="datetimeFigureOut">
              <a:rPr lang="en-GB" smtClean="0"/>
              <a:t>01/11/2016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0D01B0-6E31-48F2-877E-E140AC68CA59}" type="slidenum">
              <a:rPr lang="en-GB" smtClean="0"/>
              <a:t>‹#›</a:t>
            </a:fld>
            <a:endParaRPr lang="en-GB"/>
          </a:p>
        </p:txBody>
      </p:sp>
    </p:spTree>
    <p:extLst>
      <p:ext uri="{BB962C8B-B14F-4D97-AF65-F5344CB8AC3E}">
        <p14:creationId xmlns:p14="http://schemas.microsoft.com/office/powerpoint/2010/main" val="3362787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FC921E0-7B81-40C7-9E97-7452D736A7AE}" type="datetimeFigureOut">
              <a:rPr lang="en-GB" smtClean="0"/>
              <a:t>01/11/2016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20D01B0-6E31-48F2-877E-E140AC68CA59}" type="slidenum">
              <a:rPr lang="en-GB" smtClean="0"/>
              <a:t>‹#›</a:t>
            </a:fld>
            <a:endParaRPr lang="en-GB"/>
          </a:p>
        </p:txBody>
      </p:sp>
    </p:spTree>
    <p:extLst>
      <p:ext uri="{BB962C8B-B14F-4D97-AF65-F5344CB8AC3E}">
        <p14:creationId xmlns:p14="http://schemas.microsoft.com/office/powerpoint/2010/main" val="3703094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FC921E0-7B81-40C7-9E97-7452D736A7AE}" type="datetimeFigureOut">
              <a:rPr lang="en-GB" smtClean="0"/>
              <a:t>01/11/2016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20D01B0-6E31-48F2-877E-E140AC68CA59}" type="slidenum">
              <a:rPr lang="en-GB" smtClean="0"/>
              <a:t>‹#›</a:t>
            </a:fld>
            <a:endParaRPr lang="en-GB"/>
          </a:p>
        </p:txBody>
      </p:sp>
    </p:spTree>
    <p:extLst>
      <p:ext uri="{BB962C8B-B14F-4D97-AF65-F5344CB8AC3E}">
        <p14:creationId xmlns:p14="http://schemas.microsoft.com/office/powerpoint/2010/main" val="934179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C921E0-7B81-40C7-9E97-7452D736A7AE}" type="datetimeFigureOut">
              <a:rPr lang="en-GB" smtClean="0"/>
              <a:t>01/11/2016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20D01B0-6E31-48F2-877E-E140AC68CA59}" type="slidenum">
              <a:rPr lang="en-GB" smtClean="0"/>
              <a:t>‹#›</a:t>
            </a:fld>
            <a:endParaRPr lang="en-GB"/>
          </a:p>
        </p:txBody>
      </p:sp>
    </p:spTree>
    <p:extLst>
      <p:ext uri="{BB962C8B-B14F-4D97-AF65-F5344CB8AC3E}">
        <p14:creationId xmlns:p14="http://schemas.microsoft.com/office/powerpoint/2010/main" val="1179420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C921E0-7B81-40C7-9E97-7452D736A7AE}" type="datetimeFigureOut">
              <a:rPr lang="en-GB" smtClean="0"/>
              <a:t>01/11/2016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0D01B0-6E31-48F2-877E-E140AC68CA59}" type="slidenum">
              <a:rPr lang="en-GB" smtClean="0"/>
              <a:t>‹#›</a:t>
            </a:fld>
            <a:endParaRPr lang="en-GB"/>
          </a:p>
        </p:txBody>
      </p:sp>
    </p:spTree>
    <p:extLst>
      <p:ext uri="{BB962C8B-B14F-4D97-AF65-F5344CB8AC3E}">
        <p14:creationId xmlns:p14="http://schemas.microsoft.com/office/powerpoint/2010/main" val="1322446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C921E0-7B81-40C7-9E97-7452D736A7AE}" type="datetimeFigureOut">
              <a:rPr lang="en-GB" smtClean="0"/>
              <a:t>01/11/2016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0D01B0-6E31-48F2-877E-E140AC68CA59}" type="slidenum">
              <a:rPr lang="en-GB" smtClean="0"/>
              <a:t>‹#›</a:t>
            </a:fld>
            <a:endParaRPr lang="en-GB"/>
          </a:p>
        </p:txBody>
      </p:sp>
    </p:spTree>
    <p:extLst>
      <p:ext uri="{BB962C8B-B14F-4D97-AF65-F5344CB8AC3E}">
        <p14:creationId xmlns:p14="http://schemas.microsoft.com/office/powerpoint/2010/main" val="2566153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C921E0-7B81-40C7-9E97-7452D736A7AE}" type="datetimeFigureOut">
              <a:rPr lang="en-GB" smtClean="0"/>
              <a:t>01/11/2016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D01B0-6E31-48F2-877E-E140AC68CA59}" type="slidenum">
              <a:rPr lang="en-GB" smtClean="0"/>
              <a:t>‹#›</a:t>
            </a:fld>
            <a:endParaRPr lang="en-GB"/>
          </a:p>
        </p:txBody>
      </p:sp>
    </p:spTree>
    <p:extLst>
      <p:ext uri="{BB962C8B-B14F-4D97-AF65-F5344CB8AC3E}">
        <p14:creationId xmlns:p14="http://schemas.microsoft.com/office/powerpoint/2010/main" val="1508759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8.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7.xml"/><Relationship Id="rId4" Type="http://schemas.openxmlformats.org/officeDocument/2006/relationships/slide" Target="slide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5552" y="454275"/>
            <a:ext cx="7349378" cy="997672"/>
          </a:xfrm>
        </p:spPr>
        <p:txBody>
          <a:bodyPr>
            <a:noAutofit/>
          </a:bodyPr>
          <a:lstStyle/>
          <a:p>
            <a:r>
              <a:rPr lang="en-GB" sz="8000" b="1" dirty="0" smtClean="0"/>
              <a:t>This weeks</a:t>
            </a:r>
            <a:endParaRPr lang="en-GB" sz="8000" b="1" dirty="0"/>
          </a:p>
        </p:txBody>
      </p:sp>
      <p:pic>
        <p:nvPicPr>
          <p:cNvPr id="7170" name="Picture 2" descr="Image result for maths challen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470" y="147918"/>
            <a:ext cx="3711388" cy="3282260"/>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www.butts.walsall.sch.uk/website/w289/file/repository/maths%20challenges.jpg"/>
          <p:cNvPicPr>
            <a:picLocks noChangeAspect="1" noChangeArrowheads="1"/>
          </p:cNvPicPr>
          <p:nvPr/>
        </p:nvPicPr>
        <p:blipFill rotWithShape="1">
          <a:blip r:embed="rId3">
            <a:extLst>
              <a:ext uri="{28A0092B-C50C-407E-A947-70E740481C1C}">
                <a14:useLocalDpi xmlns:a14="http://schemas.microsoft.com/office/drawing/2010/main" val="0"/>
              </a:ext>
            </a:extLst>
          </a:blip>
          <a:srcRect b="15676"/>
          <a:stretch/>
        </p:blipFill>
        <p:spPr bwMode="auto">
          <a:xfrm>
            <a:off x="4643905" y="2065888"/>
            <a:ext cx="6512672" cy="4267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98420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hlinkClick r:id="rId2" action="ppaction://hlinksldjump"/>
          </p:cNvPr>
          <p:cNvSpPr txBox="1"/>
          <p:nvPr/>
        </p:nvSpPr>
        <p:spPr>
          <a:xfrm>
            <a:off x="252505" y="756431"/>
            <a:ext cx="6350001" cy="584775"/>
          </a:xfrm>
          <a:prstGeom prst="rect">
            <a:avLst/>
          </a:prstGeom>
          <a:noFill/>
        </p:spPr>
        <p:txBody>
          <a:bodyPr wrap="square" rtlCol="0">
            <a:spAutoFit/>
          </a:bodyPr>
          <a:lstStyle/>
          <a:p>
            <a:r>
              <a:rPr lang="en-GB" sz="3200" dirty="0" smtClean="0">
                <a:hlinkClick r:id="rId2" action="ppaction://hlinksldjump"/>
              </a:rPr>
              <a:t>Year 7 &amp; 8 Middle and Upper Band</a:t>
            </a:r>
            <a:endParaRPr lang="en-GB" sz="3200" dirty="0"/>
          </a:p>
        </p:txBody>
      </p:sp>
      <p:sp>
        <p:nvSpPr>
          <p:cNvPr id="6" name="TextBox 5">
            <a:hlinkClick r:id="rId3" action="ppaction://hlinksldjump"/>
          </p:cNvPr>
          <p:cNvSpPr txBox="1"/>
          <p:nvPr/>
        </p:nvSpPr>
        <p:spPr>
          <a:xfrm>
            <a:off x="7766287" y="756430"/>
            <a:ext cx="4784593" cy="584775"/>
          </a:xfrm>
          <a:prstGeom prst="rect">
            <a:avLst/>
          </a:prstGeom>
          <a:noFill/>
        </p:spPr>
        <p:txBody>
          <a:bodyPr wrap="square" rtlCol="0">
            <a:spAutoFit/>
          </a:bodyPr>
          <a:lstStyle/>
          <a:p>
            <a:r>
              <a:rPr lang="en-GB" sz="3200" dirty="0" smtClean="0">
                <a:hlinkClick r:id="rId3" action="ppaction://hlinksldjump"/>
              </a:rPr>
              <a:t>Year 7 &amp; 8 Fast Track</a:t>
            </a:r>
            <a:endParaRPr lang="en-GB" sz="3200" dirty="0"/>
          </a:p>
        </p:txBody>
      </p:sp>
      <p:sp>
        <p:nvSpPr>
          <p:cNvPr id="7" name="TextBox 6"/>
          <p:cNvSpPr txBox="1"/>
          <p:nvPr/>
        </p:nvSpPr>
        <p:spPr>
          <a:xfrm>
            <a:off x="164760" y="3380000"/>
            <a:ext cx="7075894" cy="584775"/>
          </a:xfrm>
          <a:prstGeom prst="rect">
            <a:avLst/>
          </a:prstGeom>
          <a:noFill/>
        </p:spPr>
        <p:txBody>
          <a:bodyPr wrap="square" rtlCol="0">
            <a:spAutoFit/>
          </a:bodyPr>
          <a:lstStyle/>
          <a:p>
            <a:r>
              <a:rPr lang="en-GB" sz="3200" dirty="0" smtClean="0">
                <a:hlinkClick r:id="rId4" action="ppaction://hlinksldjump"/>
              </a:rPr>
              <a:t>Year 9 &amp; 10 Middle and Upper Band</a:t>
            </a:r>
            <a:endParaRPr lang="en-GB" sz="3200" dirty="0"/>
          </a:p>
        </p:txBody>
      </p:sp>
      <p:sp>
        <p:nvSpPr>
          <p:cNvPr id="8" name="TextBox 7"/>
          <p:cNvSpPr txBox="1"/>
          <p:nvPr/>
        </p:nvSpPr>
        <p:spPr>
          <a:xfrm>
            <a:off x="7900214" y="3380000"/>
            <a:ext cx="4128132" cy="584775"/>
          </a:xfrm>
          <a:prstGeom prst="rect">
            <a:avLst/>
          </a:prstGeom>
          <a:noFill/>
        </p:spPr>
        <p:txBody>
          <a:bodyPr wrap="square" rtlCol="0">
            <a:spAutoFit/>
          </a:bodyPr>
          <a:lstStyle/>
          <a:p>
            <a:r>
              <a:rPr lang="en-GB" sz="3200" dirty="0" smtClean="0">
                <a:hlinkClick r:id="rId5" action="ppaction://hlinksldjump"/>
              </a:rPr>
              <a:t>Year 9 &amp; 10 Fast Track</a:t>
            </a:r>
            <a:endParaRPr lang="en-GB" sz="3200" dirty="0"/>
          </a:p>
        </p:txBody>
      </p:sp>
      <p:sp>
        <p:nvSpPr>
          <p:cNvPr id="9" name="TextBox 8">
            <a:hlinkClick r:id="rId6" action="ppaction://hlinksldjump"/>
          </p:cNvPr>
          <p:cNvSpPr txBox="1"/>
          <p:nvPr/>
        </p:nvSpPr>
        <p:spPr>
          <a:xfrm>
            <a:off x="4418104" y="2047517"/>
            <a:ext cx="4759346" cy="584775"/>
          </a:xfrm>
          <a:prstGeom prst="rect">
            <a:avLst/>
          </a:prstGeom>
          <a:noFill/>
        </p:spPr>
        <p:txBody>
          <a:bodyPr wrap="square" rtlCol="0">
            <a:spAutoFit/>
          </a:bodyPr>
          <a:lstStyle/>
          <a:p>
            <a:r>
              <a:rPr lang="en-GB" sz="3200" dirty="0" smtClean="0">
                <a:hlinkClick r:id="rId6" action="ppaction://hlinksldjump"/>
              </a:rPr>
              <a:t>Year 7 &amp; 8 High Achievers</a:t>
            </a:r>
            <a:endParaRPr lang="en-GB" sz="3200" dirty="0"/>
          </a:p>
        </p:txBody>
      </p:sp>
      <p:sp>
        <p:nvSpPr>
          <p:cNvPr id="10" name="TextBox 9"/>
          <p:cNvSpPr txBox="1"/>
          <p:nvPr/>
        </p:nvSpPr>
        <p:spPr>
          <a:xfrm>
            <a:off x="4418103" y="5164988"/>
            <a:ext cx="4879277" cy="584775"/>
          </a:xfrm>
          <a:prstGeom prst="rect">
            <a:avLst/>
          </a:prstGeom>
          <a:noFill/>
        </p:spPr>
        <p:txBody>
          <a:bodyPr wrap="square" rtlCol="0">
            <a:spAutoFit/>
          </a:bodyPr>
          <a:lstStyle/>
          <a:p>
            <a:r>
              <a:rPr lang="en-GB" sz="3200" dirty="0" smtClean="0">
                <a:hlinkClick r:id="rId7" action="ppaction://hlinksldjump"/>
              </a:rPr>
              <a:t>Year 9 &amp; 10 High Achievers</a:t>
            </a:r>
            <a:endParaRPr lang="en-GB" sz="3200" dirty="0"/>
          </a:p>
        </p:txBody>
      </p:sp>
    </p:spTree>
    <p:extLst>
      <p:ext uri="{BB962C8B-B14F-4D97-AF65-F5344CB8AC3E}">
        <p14:creationId xmlns:p14="http://schemas.microsoft.com/office/powerpoint/2010/main" val="27584616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625475"/>
          </a:xfrm>
        </p:spPr>
        <p:txBody>
          <a:bodyPr>
            <a:normAutofit fontScale="90000"/>
          </a:bodyPr>
          <a:lstStyle/>
          <a:p>
            <a:r>
              <a:rPr lang="en-GB" b="1" dirty="0" smtClean="0">
                <a:solidFill>
                  <a:srgbClr val="FF0000"/>
                </a:solidFill>
              </a:rPr>
              <a:t>Year 7 &amp; 8 Middle and Upper Band</a:t>
            </a:r>
            <a:endParaRPr lang="en-GB" b="1" dirty="0">
              <a:solidFill>
                <a:srgbClr val="FF0000"/>
              </a:solidFill>
            </a:endParaRPr>
          </a:p>
        </p:txBody>
      </p:sp>
      <p:sp>
        <p:nvSpPr>
          <p:cNvPr id="8" name="TextBox 7"/>
          <p:cNvSpPr txBox="1"/>
          <p:nvPr/>
        </p:nvSpPr>
        <p:spPr>
          <a:xfrm>
            <a:off x="971550" y="857250"/>
            <a:ext cx="9696450" cy="3416320"/>
          </a:xfrm>
          <a:prstGeom prst="rect">
            <a:avLst/>
          </a:prstGeom>
          <a:noFill/>
        </p:spPr>
        <p:txBody>
          <a:bodyPr wrap="square" rtlCol="0">
            <a:spAutoFit/>
          </a:bodyPr>
          <a:lstStyle/>
          <a:p>
            <a:pPr algn="ctr"/>
            <a:r>
              <a:rPr lang="en-GB" sz="3600" dirty="0" smtClean="0"/>
              <a:t>Number Daisy</a:t>
            </a:r>
            <a:endParaRPr lang="en-GB" sz="3600" dirty="0" smtClean="0"/>
          </a:p>
          <a:p>
            <a:endParaRPr lang="en-GB" sz="3600" dirty="0" smtClean="0"/>
          </a:p>
          <a:p>
            <a:endParaRPr lang="en-GB" sz="3600" dirty="0"/>
          </a:p>
          <a:p>
            <a:endParaRPr lang="en-GB" sz="3600" dirty="0" smtClean="0"/>
          </a:p>
          <a:p>
            <a:endParaRPr lang="en-GB" sz="3600" dirty="0"/>
          </a:p>
          <a:p>
            <a:endParaRPr lang="en-GB" sz="3600" dirty="0"/>
          </a:p>
        </p:txBody>
      </p:sp>
      <p:pic>
        <p:nvPicPr>
          <p:cNvPr id="3" name="Picture 2"/>
          <p:cNvPicPr>
            <a:picLocks noChangeAspect="1"/>
          </p:cNvPicPr>
          <p:nvPr/>
        </p:nvPicPr>
        <p:blipFill rotWithShape="1">
          <a:blip r:embed="rId3"/>
          <a:srcRect l="23333" t="41166" r="63385" b="39066"/>
          <a:stretch/>
        </p:blipFill>
        <p:spPr>
          <a:xfrm>
            <a:off x="321276" y="1680520"/>
            <a:ext cx="4144454" cy="3855308"/>
          </a:xfrm>
          <a:prstGeom prst="rect">
            <a:avLst/>
          </a:prstGeom>
        </p:spPr>
      </p:pic>
      <p:sp>
        <p:nvSpPr>
          <p:cNvPr id="4" name="TextBox 3"/>
          <p:cNvSpPr txBox="1"/>
          <p:nvPr/>
        </p:nvSpPr>
        <p:spPr>
          <a:xfrm>
            <a:off x="4819136" y="1581661"/>
            <a:ext cx="7117490" cy="3970318"/>
          </a:xfrm>
          <a:prstGeom prst="rect">
            <a:avLst/>
          </a:prstGeom>
          <a:noFill/>
        </p:spPr>
        <p:txBody>
          <a:bodyPr wrap="square" rtlCol="0">
            <a:spAutoFit/>
          </a:bodyPr>
          <a:lstStyle/>
          <a:p>
            <a:r>
              <a:rPr lang="en-GB" sz="3600" dirty="0"/>
              <a:t>This Daisy is special because you can </a:t>
            </a:r>
            <a:r>
              <a:rPr lang="en-GB" sz="3600" dirty="0" smtClean="0"/>
              <a:t>make </a:t>
            </a:r>
            <a:r>
              <a:rPr lang="en-GB" sz="3600" b="1" dirty="0" smtClean="0"/>
              <a:t>every </a:t>
            </a:r>
            <a:r>
              <a:rPr lang="en-GB" sz="3600" b="1" dirty="0"/>
              <a:t>number from 1 to 25</a:t>
            </a:r>
            <a:r>
              <a:rPr lang="en-GB" sz="3600" dirty="0"/>
              <a:t>.</a:t>
            </a:r>
            <a:r>
              <a:rPr lang="en-GB" sz="3600" dirty="0"/>
              <a:t/>
            </a:r>
            <a:br>
              <a:rPr lang="en-GB" sz="3600" dirty="0"/>
            </a:br>
            <a:r>
              <a:rPr lang="en-GB" sz="3600" dirty="0"/>
              <a:t>You are only allowed to </a:t>
            </a:r>
            <a:r>
              <a:rPr lang="en-GB" sz="3600" dirty="0" smtClean="0"/>
              <a:t>add neighbours</a:t>
            </a:r>
            <a:r>
              <a:rPr lang="en-GB" sz="3600" dirty="0"/>
              <a:t/>
            </a:r>
            <a:br>
              <a:rPr lang="en-GB" sz="3600" dirty="0"/>
            </a:br>
            <a:r>
              <a:rPr lang="en-GB" sz="3600" dirty="0"/>
              <a:t>(numbers touching each other) and you </a:t>
            </a:r>
            <a:r>
              <a:rPr lang="en-GB" sz="3600" dirty="0" smtClean="0"/>
              <a:t>can only </a:t>
            </a:r>
            <a:r>
              <a:rPr lang="en-GB" sz="3600" dirty="0"/>
              <a:t>use each number once in a sum.</a:t>
            </a:r>
            <a:endParaRPr lang="en-GB" sz="3600" dirty="0"/>
          </a:p>
        </p:txBody>
      </p:sp>
      <p:sp>
        <p:nvSpPr>
          <p:cNvPr id="5" name="TextBox 4"/>
          <p:cNvSpPr txBox="1"/>
          <p:nvPr/>
        </p:nvSpPr>
        <p:spPr>
          <a:xfrm>
            <a:off x="971550" y="5861001"/>
            <a:ext cx="10824519" cy="646331"/>
          </a:xfrm>
          <a:prstGeom prst="rect">
            <a:avLst/>
          </a:prstGeom>
          <a:noFill/>
        </p:spPr>
        <p:txBody>
          <a:bodyPr wrap="square" rtlCol="0">
            <a:spAutoFit/>
          </a:bodyPr>
          <a:lstStyle/>
          <a:p>
            <a:r>
              <a:rPr lang="en-GB" sz="3600" b="1" dirty="0" smtClean="0">
                <a:solidFill>
                  <a:srgbClr val="FF0000"/>
                </a:solidFill>
              </a:rPr>
              <a:t>Example: To make 18 = 7+5+4+2</a:t>
            </a:r>
            <a:endParaRPr lang="en-GB" sz="3600" b="1" dirty="0">
              <a:solidFill>
                <a:srgbClr val="FF0000"/>
              </a:solidFill>
            </a:endParaRPr>
          </a:p>
        </p:txBody>
      </p:sp>
    </p:spTree>
    <p:extLst>
      <p:ext uri="{BB962C8B-B14F-4D97-AF65-F5344CB8AC3E}">
        <p14:creationId xmlns:p14="http://schemas.microsoft.com/office/powerpoint/2010/main" val="2093095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625475"/>
          </a:xfrm>
        </p:spPr>
        <p:txBody>
          <a:bodyPr>
            <a:normAutofit fontScale="90000"/>
          </a:bodyPr>
          <a:lstStyle/>
          <a:p>
            <a:r>
              <a:rPr lang="en-GB" b="1" dirty="0" smtClean="0">
                <a:solidFill>
                  <a:srgbClr val="FF0000"/>
                </a:solidFill>
              </a:rPr>
              <a:t>Year 7 &amp; 8 Fast track </a:t>
            </a:r>
            <a:endParaRPr lang="en-GB" b="1" dirty="0">
              <a:solidFill>
                <a:srgbClr val="FF0000"/>
              </a:solidFill>
            </a:endParaRPr>
          </a:p>
        </p:txBody>
      </p:sp>
      <p:sp>
        <p:nvSpPr>
          <p:cNvPr id="6" name="Content Placeholder 2"/>
          <p:cNvSpPr>
            <a:spLocks noGrp="1"/>
          </p:cNvSpPr>
          <p:nvPr>
            <p:ph idx="1"/>
          </p:nvPr>
        </p:nvSpPr>
        <p:spPr>
          <a:xfrm>
            <a:off x="209550" y="819150"/>
            <a:ext cx="11620500" cy="3732530"/>
          </a:xfrm>
        </p:spPr>
        <p:txBody>
          <a:bodyPr>
            <a:noAutofit/>
          </a:bodyPr>
          <a:lstStyle/>
          <a:p>
            <a:pPr marL="0" indent="0" algn="ctr">
              <a:buNone/>
            </a:pPr>
            <a:r>
              <a:rPr lang="en-GB" sz="4000" dirty="0" err="1" smtClean="0"/>
              <a:t>Wipeout</a:t>
            </a:r>
            <a:endParaRPr lang="en-GB" sz="4000" dirty="0" smtClean="0"/>
          </a:p>
          <a:p>
            <a:pPr marL="0" indent="0" algn="ctr">
              <a:buNone/>
            </a:pPr>
            <a:endParaRPr lang="en-GB" sz="1800" dirty="0"/>
          </a:p>
          <a:p>
            <a:pPr marL="0" indent="0" algn="ctr">
              <a:buNone/>
            </a:pPr>
            <a:r>
              <a:rPr lang="en-GB" sz="3200" dirty="0"/>
              <a:t>Take the numbers 1,2,3,4,5,6 and choose one to wipe out</a:t>
            </a:r>
            <a:r>
              <a:rPr lang="en-GB" sz="3200" dirty="0" smtClean="0"/>
              <a:t>.</a:t>
            </a:r>
            <a:endParaRPr lang="en-GB" sz="3200" dirty="0"/>
          </a:p>
          <a:p>
            <a:pPr marL="0" indent="0" algn="ctr">
              <a:lnSpc>
                <a:spcPct val="100000"/>
              </a:lnSpc>
              <a:buNone/>
            </a:pPr>
            <a:r>
              <a:rPr lang="en-GB" sz="3200" dirty="0"/>
              <a:t>For example, you might wipe out 5, leaving you with 1,2,3,4, 6</a:t>
            </a:r>
            <a:r>
              <a:rPr lang="en-GB" sz="3200" dirty="0" smtClean="0"/>
              <a:t>.</a:t>
            </a:r>
            <a:endParaRPr lang="en-GB" sz="3200" dirty="0"/>
          </a:p>
          <a:p>
            <a:pPr marL="0" indent="0" algn="ctr">
              <a:lnSpc>
                <a:spcPct val="100000"/>
              </a:lnSpc>
              <a:buNone/>
            </a:pPr>
            <a:r>
              <a:rPr lang="en-GB" sz="3200" dirty="0"/>
              <a:t>The mean of what is left is 3.2</a:t>
            </a:r>
            <a:r>
              <a:rPr lang="en-GB" sz="3200" dirty="0" smtClean="0"/>
              <a:t>.</a:t>
            </a:r>
            <a:endParaRPr lang="en-GB" sz="3200" dirty="0"/>
          </a:p>
          <a:p>
            <a:pPr marL="0" indent="0" algn="ctr">
              <a:lnSpc>
                <a:spcPct val="100000"/>
              </a:lnSpc>
              <a:buNone/>
            </a:pPr>
            <a:r>
              <a:rPr lang="en-GB" sz="3200" dirty="0"/>
              <a:t>I wonder whether I can wipe out one number from 1 to 6, and leave behind an average which is a whole number... </a:t>
            </a:r>
            <a:endParaRPr lang="en-GB" sz="3200" dirty="0" smtClean="0"/>
          </a:p>
          <a:p>
            <a:pPr marL="0" indent="0" algn="ctr">
              <a:lnSpc>
                <a:spcPct val="100000"/>
              </a:lnSpc>
              <a:buNone/>
            </a:pPr>
            <a:endParaRPr lang="en-GB" dirty="0"/>
          </a:p>
          <a:p>
            <a:pPr marL="0" indent="0" algn="ctr">
              <a:lnSpc>
                <a:spcPct val="100000"/>
              </a:lnSpc>
              <a:buNone/>
            </a:pPr>
            <a:r>
              <a:rPr lang="en-GB" b="1" dirty="0">
                <a:solidFill>
                  <a:srgbClr val="FF0000"/>
                </a:solidFill>
              </a:rPr>
              <a:t>EXTENSION: One of the numbers from 1 to 15 is wiped out.</a:t>
            </a:r>
          </a:p>
          <a:p>
            <a:pPr marL="0" indent="0" algn="ctr">
              <a:lnSpc>
                <a:spcPct val="100000"/>
              </a:lnSpc>
              <a:buNone/>
            </a:pPr>
            <a:r>
              <a:rPr lang="en-GB" b="1" dirty="0">
                <a:solidFill>
                  <a:srgbClr val="FF0000"/>
                </a:solidFill>
              </a:rPr>
              <a:t>The mean of what is left is </a:t>
            </a:r>
            <a:r>
              <a:rPr lang="en-GB" b="1" dirty="0" smtClean="0">
                <a:solidFill>
                  <a:srgbClr val="FF0000"/>
                </a:solidFill>
              </a:rPr>
              <a:t>7.714285714. </a:t>
            </a:r>
            <a:r>
              <a:rPr lang="en-GB" b="1" dirty="0">
                <a:solidFill>
                  <a:srgbClr val="FF0000"/>
                </a:solidFill>
              </a:rPr>
              <a:t>Which number was crossed out?</a:t>
            </a:r>
          </a:p>
        </p:txBody>
      </p:sp>
      <p:pic>
        <p:nvPicPr>
          <p:cNvPr id="1027" name="Picture 3" descr="Image result for wipeout"/>
          <p:cNvPicPr>
            <a:picLocks noChangeAspect="1" noChangeArrowheads="1"/>
          </p:cNvPicPr>
          <p:nvPr/>
        </p:nvPicPr>
        <p:blipFill rotWithShape="1">
          <a:blip r:embed="rId3">
            <a:extLst>
              <a:ext uri="{28A0092B-C50C-407E-A947-70E740481C1C}">
                <a14:useLocalDpi xmlns:a14="http://schemas.microsoft.com/office/drawing/2010/main" val="0"/>
              </a:ext>
            </a:extLst>
          </a:blip>
          <a:srcRect t="14135" b="15955"/>
          <a:stretch/>
        </p:blipFill>
        <p:spPr bwMode="auto">
          <a:xfrm>
            <a:off x="8686638" y="312737"/>
            <a:ext cx="2953427" cy="15485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0255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568325"/>
          </a:xfrm>
        </p:spPr>
        <p:txBody>
          <a:bodyPr>
            <a:normAutofit fontScale="90000"/>
          </a:bodyPr>
          <a:lstStyle/>
          <a:p>
            <a:r>
              <a:rPr lang="en-GB" b="1" dirty="0" smtClean="0">
                <a:solidFill>
                  <a:srgbClr val="FF0000"/>
                </a:solidFill>
              </a:rPr>
              <a:t>Year 7 &amp; 8 High Achievers</a:t>
            </a:r>
            <a:endParaRPr lang="en-GB" b="1" dirty="0">
              <a:solidFill>
                <a:srgbClr val="FF0000"/>
              </a:solidFill>
            </a:endParaRPr>
          </a:p>
        </p:txBody>
      </p:sp>
      <p:sp>
        <p:nvSpPr>
          <p:cNvPr id="3" name="Content Placeholder 2"/>
          <p:cNvSpPr>
            <a:spLocks noGrp="1"/>
          </p:cNvSpPr>
          <p:nvPr>
            <p:ph idx="1"/>
          </p:nvPr>
        </p:nvSpPr>
        <p:spPr>
          <a:xfrm>
            <a:off x="444842" y="568325"/>
            <a:ext cx="11385207" cy="5965825"/>
          </a:xfrm>
        </p:spPr>
        <p:txBody>
          <a:bodyPr>
            <a:noAutofit/>
          </a:bodyPr>
          <a:lstStyle/>
          <a:p>
            <a:pPr marL="0" indent="0" algn="ctr">
              <a:buNone/>
            </a:pPr>
            <a:r>
              <a:rPr lang="en-GB" sz="4400" dirty="0" smtClean="0"/>
              <a:t>Medal Ceremony</a:t>
            </a:r>
          </a:p>
          <a:p>
            <a:pPr marL="0" indent="0" algn="ctr">
              <a:buNone/>
            </a:pPr>
            <a:endParaRPr lang="en-GB" sz="1800" dirty="0"/>
          </a:p>
          <a:p>
            <a:pPr marL="0" indent="0">
              <a:buNone/>
            </a:pPr>
            <a:r>
              <a:rPr lang="en-GB" sz="3600" dirty="0"/>
              <a:t>6 pupils have, between them, won three gold medals, two silver medals and a bronze medal in a painting competition. Unfortunately, their teacher has lost all record of which medals should go to which pupils, so he allocates them by drawing names out of a hat. The first 3 names drawn receive the gold medals, the next two drawn have the silver medals, and the bronze medal goes to the remaining pupil.</a:t>
            </a:r>
            <a:br>
              <a:rPr lang="en-GB" sz="3600" dirty="0"/>
            </a:br>
            <a:r>
              <a:rPr lang="en-GB" sz="3600" dirty="0"/>
              <a:t>How many different ways can the medals be allocated by </a:t>
            </a:r>
            <a:r>
              <a:rPr lang="en-GB" sz="3600" dirty="0" smtClean="0"/>
              <a:t>this method</a:t>
            </a:r>
            <a:r>
              <a:rPr lang="en-GB" sz="3600" dirty="0"/>
              <a:t>?</a:t>
            </a:r>
            <a:r>
              <a:rPr lang="en-GB" sz="3200" dirty="0"/>
              <a:t/>
            </a:r>
            <a:br>
              <a:rPr lang="en-GB" sz="3200" dirty="0"/>
            </a:br>
            <a:endParaRPr lang="en-GB" sz="3200" dirty="0"/>
          </a:p>
        </p:txBody>
      </p:sp>
      <p:pic>
        <p:nvPicPr>
          <p:cNvPr id="4" name="Picture 3"/>
          <p:cNvPicPr>
            <a:picLocks noChangeAspect="1"/>
          </p:cNvPicPr>
          <p:nvPr/>
        </p:nvPicPr>
        <p:blipFill>
          <a:blip r:embed="rId3"/>
          <a:stretch>
            <a:fillRect/>
          </a:stretch>
        </p:blipFill>
        <p:spPr>
          <a:xfrm>
            <a:off x="9511874" y="185306"/>
            <a:ext cx="2353448" cy="1512931"/>
          </a:xfrm>
          <a:prstGeom prst="rect">
            <a:avLst/>
          </a:prstGeom>
        </p:spPr>
      </p:pic>
    </p:spTree>
    <p:extLst>
      <p:ext uri="{BB962C8B-B14F-4D97-AF65-F5344CB8AC3E}">
        <p14:creationId xmlns:p14="http://schemas.microsoft.com/office/powerpoint/2010/main" val="1184073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209550" y="819150"/>
            <a:ext cx="11620500" cy="3732530"/>
          </a:xfrm>
        </p:spPr>
        <p:txBody>
          <a:bodyPr>
            <a:noAutofit/>
          </a:bodyPr>
          <a:lstStyle/>
          <a:p>
            <a:pPr marL="0" indent="0" algn="ctr">
              <a:buNone/>
            </a:pPr>
            <a:r>
              <a:rPr lang="en-GB" sz="4000" dirty="0" err="1" smtClean="0"/>
              <a:t>Wipeout</a:t>
            </a:r>
            <a:endParaRPr lang="en-GB" sz="4000" dirty="0" smtClean="0"/>
          </a:p>
          <a:p>
            <a:pPr marL="0" indent="0" algn="ctr">
              <a:buNone/>
            </a:pPr>
            <a:endParaRPr lang="en-GB" sz="1800" dirty="0"/>
          </a:p>
          <a:p>
            <a:pPr marL="0" indent="0" algn="ctr">
              <a:buNone/>
            </a:pPr>
            <a:r>
              <a:rPr lang="en-GB" sz="3200" dirty="0"/>
              <a:t>Take the numbers 1,2,3,4,5,6 and choose one to wipe out</a:t>
            </a:r>
            <a:r>
              <a:rPr lang="en-GB" sz="3200" dirty="0" smtClean="0"/>
              <a:t>.</a:t>
            </a:r>
            <a:endParaRPr lang="en-GB" sz="3200" dirty="0"/>
          </a:p>
          <a:p>
            <a:pPr marL="0" indent="0" algn="ctr">
              <a:lnSpc>
                <a:spcPct val="100000"/>
              </a:lnSpc>
              <a:buNone/>
            </a:pPr>
            <a:r>
              <a:rPr lang="en-GB" sz="3200" dirty="0"/>
              <a:t>For example, you might wipe out 5, leaving you with 1,2,3,4, 6</a:t>
            </a:r>
            <a:r>
              <a:rPr lang="en-GB" sz="3200" dirty="0" smtClean="0"/>
              <a:t>.</a:t>
            </a:r>
            <a:endParaRPr lang="en-GB" sz="3200" dirty="0"/>
          </a:p>
          <a:p>
            <a:pPr marL="0" indent="0" algn="ctr">
              <a:lnSpc>
                <a:spcPct val="100000"/>
              </a:lnSpc>
              <a:buNone/>
            </a:pPr>
            <a:r>
              <a:rPr lang="en-GB" sz="3200" dirty="0"/>
              <a:t>The mean of what is left is 3.2</a:t>
            </a:r>
            <a:r>
              <a:rPr lang="en-GB" sz="3200" dirty="0" smtClean="0"/>
              <a:t>.</a:t>
            </a:r>
            <a:endParaRPr lang="en-GB" sz="3200" dirty="0"/>
          </a:p>
          <a:p>
            <a:pPr marL="0" indent="0" algn="ctr">
              <a:lnSpc>
                <a:spcPct val="100000"/>
              </a:lnSpc>
              <a:buNone/>
            </a:pPr>
            <a:r>
              <a:rPr lang="en-GB" sz="3200" dirty="0"/>
              <a:t>I wonder whether I can wipe out one number from 1 to 6, and leave behind an average which is a whole number... </a:t>
            </a:r>
            <a:endParaRPr lang="en-GB" sz="3200" dirty="0" smtClean="0"/>
          </a:p>
          <a:p>
            <a:pPr marL="0" indent="0" algn="ctr">
              <a:lnSpc>
                <a:spcPct val="100000"/>
              </a:lnSpc>
              <a:buNone/>
            </a:pPr>
            <a:endParaRPr lang="en-GB" dirty="0"/>
          </a:p>
          <a:p>
            <a:pPr marL="0" indent="0" algn="ctr">
              <a:lnSpc>
                <a:spcPct val="100000"/>
              </a:lnSpc>
              <a:buNone/>
            </a:pPr>
            <a:r>
              <a:rPr lang="en-GB" b="1" dirty="0">
                <a:solidFill>
                  <a:srgbClr val="FF0000"/>
                </a:solidFill>
              </a:rPr>
              <a:t>EXTENSION: One of the numbers from 1 to 15 is wiped out.</a:t>
            </a:r>
          </a:p>
          <a:p>
            <a:pPr marL="0" indent="0" algn="ctr">
              <a:lnSpc>
                <a:spcPct val="100000"/>
              </a:lnSpc>
              <a:buNone/>
            </a:pPr>
            <a:r>
              <a:rPr lang="en-GB" b="1" dirty="0">
                <a:solidFill>
                  <a:srgbClr val="FF0000"/>
                </a:solidFill>
              </a:rPr>
              <a:t>The mean of what is left is </a:t>
            </a:r>
            <a:r>
              <a:rPr lang="en-GB" b="1" dirty="0" smtClean="0">
                <a:solidFill>
                  <a:srgbClr val="FF0000"/>
                </a:solidFill>
              </a:rPr>
              <a:t>7.714285714. </a:t>
            </a:r>
            <a:r>
              <a:rPr lang="en-GB" b="1" dirty="0">
                <a:solidFill>
                  <a:srgbClr val="FF0000"/>
                </a:solidFill>
              </a:rPr>
              <a:t>Which number was crossed out?</a:t>
            </a:r>
          </a:p>
        </p:txBody>
      </p:sp>
      <p:sp>
        <p:nvSpPr>
          <p:cNvPr id="5" name="Title 1"/>
          <p:cNvSpPr txBox="1">
            <a:spLocks/>
          </p:cNvSpPr>
          <p:nvPr/>
        </p:nvSpPr>
        <p:spPr>
          <a:xfrm>
            <a:off x="0" y="0"/>
            <a:ext cx="10515600" cy="625475"/>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smtClean="0">
                <a:solidFill>
                  <a:srgbClr val="FF0000"/>
                </a:solidFill>
              </a:rPr>
              <a:t>Year 9 &amp; 10 Middle and Upper Band</a:t>
            </a:r>
            <a:endParaRPr lang="en-GB" b="1" dirty="0">
              <a:solidFill>
                <a:srgbClr val="FF0000"/>
              </a:solidFill>
            </a:endParaRPr>
          </a:p>
        </p:txBody>
      </p:sp>
      <p:pic>
        <p:nvPicPr>
          <p:cNvPr id="7" name="Picture 3" descr="Image result for wipeout"/>
          <p:cNvPicPr>
            <a:picLocks noChangeAspect="1" noChangeArrowheads="1"/>
          </p:cNvPicPr>
          <p:nvPr/>
        </p:nvPicPr>
        <p:blipFill rotWithShape="1">
          <a:blip r:embed="rId3">
            <a:extLst>
              <a:ext uri="{28A0092B-C50C-407E-A947-70E740481C1C}">
                <a14:useLocalDpi xmlns:a14="http://schemas.microsoft.com/office/drawing/2010/main" val="0"/>
              </a:ext>
            </a:extLst>
          </a:blip>
          <a:srcRect t="14135" b="15955"/>
          <a:stretch/>
        </p:blipFill>
        <p:spPr bwMode="auto">
          <a:xfrm>
            <a:off x="8686638" y="312737"/>
            <a:ext cx="2953427" cy="15485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5697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4842" y="568325"/>
            <a:ext cx="11385207" cy="5965825"/>
          </a:xfrm>
        </p:spPr>
        <p:txBody>
          <a:bodyPr>
            <a:noAutofit/>
          </a:bodyPr>
          <a:lstStyle/>
          <a:p>
            <a:pPr marL="0" indent="0" algn="ctr">
              <a:buNone/>
            </a:pPr>
            <a:r>
              <a:rPr lang="en-GB" sz="4400" dirty="0" smtClean="0"/>
              <a:t>Medal Ceremony</a:t>
            </a:r>
          </a:p>
          <a:p>
            <a:pPr marL="0" indent="0" algn="ctr">
              <a:buNone/>
            </a:pPr>
            <a:endParaRPr lang="en-GB" sz="1800" dirty="0"/>
          </a:p>
          <a:p>
            <a:pPr marL="0" indent="0">
              <a:buNone/>
            </a:pPr>
            <a:r>
              <a:rPr lang="en-GB" sz="3600" dirty="0"/>
              <a:t>6 pupils have, between them, won three gold medals, two silver medals and a bronze medal in a painting competition. Unfortunately, their teacher has lost all record of which medals should go to which pupils, so he allocates them by drawing names out of a hat. The first 3 names drawn receive the gold medals, the next two drawn have the silver medals, and the bronze medal goes to the remaining pupil.</a:t>
            </a:r>
            <a:br>
              <a:rPr lang="en-GB" sz="3600" dirty="0"/>
            </a:br>
            <a:r>
              <a:rPr lang="en-GB" sz="3600" dirty="0"/>
              <a:t>How many different ways can the medals be allocated by </a:t>
            </a:r>
            <a:r>
              <a:rPr lang="en-GB" sz="3600" dirty="0" smtClean="0"/>
              <a:t>this method</a:t>
            </a:r>
            <a:r>
              <a:rPr lang="en-GB" sz="3600" dirty="0"/>
              <a:t>?</a:t>
            </a:r>
            <a:r>
              <a:rPr lang="en-GB" sz="3200" dirty="0"/>
              <a:t/>
            </a:r>
            <a:br>
              <a:rPr lang="en-GB" sz="3200" dirty="0"/>
            </a:br>
            <a:endParaRPr lang="en-GB" sz="3200" dirty="0"/>
          </a:p>
        </p:txBody>
      </p:sp>
      <p:sp>
        <p:nvSpPr>
          <p:cNvPr id="5" name="Title 1"/>
          <p:cNvSpPr txBox="1">
            <a:spLocks/>
          </p:cNvSpPr>
          <p:nvPr/>
        </p:nvSpPr>
        <p:spPr>
          <a:xfrm>
            <a:off x="0" y="0"/>
            <a:ext cx="10515600" cy="625475"/>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smtClean="0">
                <a:solidFill>
                  <a:srgbClr val="FF0000"/>
                </a:solidFill>
              </a:rPr>
              <a:t>Year 9 &amp; 10 Fast Track</a:t>
            </a:r>
            <a:endParaRPr lang="en-GB" b="1" dirty="0">
              <a:solidFill>
                <a:srgbClr val="FF0000"/>
              </a:solidFill>
            </a:endParaRPr>
          </a:p>
        </p:txBody>
      </p:sp>
      <p:pic>
        <p:nvPicPr>
          <p:cNvPr id="6" name="Picture 5"/>
          <p:cNvPicPr>
            <a:picLocks noChangeAspect="1"/>
          </p:cNvPicPr>
          <p:nvPr/>
        </p:nvPicPr>
        <p:blipFill>
          <a:blip r:embed="rId3"/>
          <a:stretch>
            <a:fillRect/>
          </a:stretch>
        </p:blipFill>
        <p:spPr>
          <a:xfrm>
            <a:off x="9511874" y="185306"/>
            <a:ext cx="2353448" cy="1512931"/>
          </a:xfrm>
          <a:prstGeom prst="rect">
            <a:avLst/>
          </a:prstGeom>
        </p:spPr>
      </p:pic>
    </p:spTree>
    <p:extLst>
      <p:ext uri="{BB962C8B-B14F-4D97-AF65-F5344CB8AC3E}">
        <p14:creationId xmlns:p14="http://schemas.microsoft.com/office/powerpoint/2010/main" val="30205374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530225"/>
          </a:xfrm>
        </p:spPr>
        <p:txBody>
          <a:bodyPr>
            <a:normAutofit fontScale="90000"/>
          </a:bodyPr>
          <a:lstStyle/>
          <a:p>
            <a:r>
              <a:rPr lang="en-GB" b="1" dirty="0" smtClean="0">
                <a:solidFill>
                  <a:srgbClr val="FF0000"/>
                </a:solidFill>
              </a:rPr>
              <a:t>Year 9 &amp; 10 High Achievers</a:t>
            </a:r>
            <a:endParaRPr lang="en-GB" b="1" dirty="0">
              <a:solidFill>
                <a:srgbClr val="FF0000"/>
              </a:solidFill>
            </a:endParaRPr>
          </a:p>
        </p:txBody>
      </p:sp>
      <p:sp>
        <p:nvSpPr>
          <p:cNvPr id="8" name="TextBox 7"/>
          <p:cNvSpPr txBox="1"/>
          <p:nvPr/>
        </p:nvSpPr>
        <p:spPr>
          <a:xfrm>
            <a:off x="255115" y="1568793"/>
            <a:ext cx="11620500" cy="4401205"/>
          </a:xfrm>
          <a:prstGeom prst="rect">
            <a:avLst/>
          </a:prstGeom>
          <a:noFill/>
        </p:spPr>
        <p:txBody>
          <a:bodyPr wrap="square" rtlCol="0">
            <a:spAutoFit/>
          </a:bodyPr>
          <a:lstStyle/>
          <a:p>
            <a:pPr algn="ctr"/>
            <a:r>
              <a:rPr lang="en-GB" sz="6000" dirty="0" smtClean="0"/>
              <a:t>Switch On</a:t>
            </a:r>
            <a:endParaRPr lang="en-GB" sz="6000" dirty="0" smtClean="0"/>
          </a:p>
          <a:p>
            <a:pPr algn="ctr"/>
            <a:endParaRPr lang="en-GB" sz="2800" dirty="0" smtClean="0"/>
          </a:p>
          <a:p>
            <a:pPr algn="ctr"/>
            <a:r>
              <a:rPr lang="en-GB" sz="4800" dirty="0"/>
              <a:t>In how many different ways can a row of five "on/off" switches be set so that no two adjacent switches are in the "off" position?</a:t>
            </a:r>
            <a:br>
              <a:rPr lang="en-GB" sz="4800" dirty="0"/>
            </a:br>
            <a:endParaRPr lang="en-GB" sz="4800" dirty="0" smtClean="0"/>
          </a:p>
        </p:txBody>
      </p:sp>
      <p:pic>
        <p:nvPicPr>
          <p:cNvPr id="3" name="Picture 2"/>
          <p:cNvPicPr>
            <a:picLocks noChangeAspect="1"/>
          </p:cNvPicPr>
          <p:nvPr/>
        </p:nvPicPr>
        <p:blipFill>
          <a:blip r:embed="rId3"/>
          <a:stretch>
            <a:fillRect/>
          </a:stretch>
        </p:blipFill>
        <p:spPr>
          <a:xfrm>
            <a:off x="8773297" y="265112"/>
            <a:ext cx="3028178" cy="2097294"/>
          </a:xfrm>
          <a:prstGeom prst="rect">
            <a:avLst/>
          </a:prstGeom>
        </p:spPr>
      </p:pic>
    </p:spTree>
    <p:extLst>
      <p:ext uri="{BB962C8B-B14F-4D97-AF65-F5344CB8AC3E}">
        <p14:creationId xmlns:p14="http://schemas.microsoft.com/office/powerpoint/2010/main" val="6696591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750</Words>
  <Application>Microsoft Office PowerPoint</Application>
  <PresentationFormat>Widescreen</PresentationFormat>
  <Paragraphs>79</Paragraphs>
  <Slides>8</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This weeks</vt:lpstr>
      <vt:lpstr>PowerPoint Presentation</vt:lpstr>
      <vt:lpstr>Year 7 &amp; 8 Middle and Upper Band</vt:lpstr>
      <vt:lpstr>Year 7 &amp; 8 Fast track </vt:lpstr>
      <vt:lpstr>Year 7 &amp; 8 High Achievers</vt:lpstr>
      <vt:lpstr>PowerPoint Presentation</vt:lpstr>
      <vt:lpstr>PowerPoint Presentation</vt:lpstr>
      <vt:lpstr>Year 9 &amp; 10 High Achievers</vt:lpstr>
    </vt:vector>
  </TitlesOfParts>
  <Company>RM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weeks Maths</dc:title>
  <dc:creator>Deborah Watling</dc:creator>
  <cp:lastModifiedBy>Deborah Watling</cp:lastModifiedBy>
  <cp:revision>15</cp:revision>
  <dcterms:created xsi:type="dcterms:W3CDTF">2016-10-19T11:47:45Z</dcterms:created>
  <dcterms:modified xsi:type="dcterms:W3CDTF">2016-11-01T15:29:39Z</dcterms:modified>
</cp:coreProperties>
</file>